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2"/>
  </p:notesMasterIdLst>
  <p:handoutMasterIdLst>
    <p:handoutMasterId r:id="rId33"/>
  </p:handoutMasterIdLst>
  <p:sldIdLst>
    <p:sldId id="347" r:id="rId2"/>
    <p:sldId id="353" r:id="rId3"/>
    <p:sldId id="412" r:id="rId4"/>
    <p:sldId id="413" r:id="rId5"/>
    <p:sldId id="424" r:id="rId6"/>
    <p:sldId id="423" r:id="rId7"/>
    <p:sldId id="399" r:id="rId8"/>
    <p:sldId id="395" r:id="rId9"/>
    <p:sldId id="352" r:id="rId10"/>
    <p:sldId id="411" r:id="rId11"/>
    <p:sldId id="421" r:id="rId12"/>
    <p:sldId id="401" r:id="rId13"/>
    <p:sldId id="426" r:id="rId14"/>
    <p:sldId id="361" r:id="rId15"/>
    <p:sldId id="363" r:id="rId16"/>
    <p:sldId id="367" r:id="rId17"/>
    <p:sldId id="418" r:id="rId18"/>
    <p:sldId id="415" r:id="rId19"/>
    <p:sldId id="377" r:id="rId20"/>
    <p:sldId id="393" r:id="rId21"/>
    <p:sldId id="406" r:id="rId22"/>
    <p:sldId id="404" r:id="rId23"/>
    <p:sldId id="417" r:id="rId24"/>
    <p:sldId id="410" r:id="rId25"/>
    <p:sldId id="390" r:id="rId26"/>
    <p:sldId id="391" r:id="rId27"/>
    <p:sldId id="416" r:id="rId28"/>
    <p:sldId id="392" r:id="rId29"/>
    <p:sldId id="427" r:id="rId30"/>
    <p:sldId id="428" r:id="rId31"/>
  </p:sldIdLst>
  <p:sldSz cx="9144000" cy="6858000" type="screen4x3"/>
  <p:notesSz cx="6858000" cy="9144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SEPH L. HELLERSTEIN" initials="JLH [2]" lastIdx="1" clrIdx="0"/>
  <p:cmAuthor id="2" name="justin" initials="j" lastIdx="2" clrIdx="1"/>
  <p:cmAuthor id="3" name="amc" initials="amc" lastIdx="8" clrIdx="2"/>
  <p:cmAuthor id="4" name="JOSEPH L. HELLERSTEIN" initials="JLH" lastIdx="8" clrIdx="3"/>
  <p:cmAuthor id="5" name="JOSEPH L. HELLERSTEIN" initials="JLH [3]" lastIdx="1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A7FF"/>
    <a:srgbClr val="3B18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7996"/>
    <p:restoredTop sz="86407"/>
  </p:normalViewPr>
  <p:slideViewPr>
    <p:cSldViewPr snapToObjects="1">
      <p:cViewPr>
        <p:scale>
          <a:sx n="145" d="100"/>
          <a:sy n="145" d="100"/>
        </p:scale>
        <p:origin x="888" y="14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05BE4F18-81D8-4BC1-98BD-D84381BD97DF}" type="datetimeFigureOut">
              <a:rPr lang="en-US" altLang="x-none"/>
              <a:pPr>
                <a:defRPr/>
              </a:pPr>
              <a:t>12/26/20</a:t>
            </a:fld>
            <a:endParaRPr lang="en-US" altLang="x-non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783BC0B9-C385-45F2-A496-F5EEADCF36A2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40612521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DCC3E5AD-E8F4-4AA4-AA5E-D6F4AD4B1421}" type="datetimeFigureOut">
              <a:rPr lang="en-US" altLang="x-none"/>
              <a:pPr>
                <a:defRPr/>
              </a:pPr>
              <a:t>12/26/20</a:t>
            </a:fld>
            <a:endParaRPr lang="en-US" altLang="x-non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1E3608CA-DBCA-4E8F-8DAB-6E1AFAF19782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47888468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Diverse students. Some with bio-backgrounds; some without. Some with CS background; some with very limited. Two separate courses combined because of a substantial shared curriculum.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E3608CA-DBCA-4E8F-8DAB-6E1AFAF19782}" type="slidenum">
              <a:rPr lang="en-US" altLang="x-none" smtClean="0"/>
              <a:pPr>
                <a:defRPr/>
              </a:pPr>
              <a:t>1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563895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43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1843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5F120FE7-99F0-49A5-B7CA-E988FA4583AF}" type="slidenum">
              <a:rPr lang="en-US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7</a:t>
            </a:fld>
            <a:endParaRPr 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31417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E3608CA-DBCA-4E8F-8DAB-6E1AFAF19782}" type="slidenum">
              <a:rPr lang="en-US" altLang="x-none" smtClean="0"/>
              <a:pPr>
                <a:defRPr/>
              </a:pPr>
              <a:t>10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3983647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Simple</a:t>
            </a:r>
            <a:r>
              <a:rPr lang="en-US" baseline="0" dirty="0"/>
              <a:t> life happened very early, within 0.5B years.</a:t>
            </a:r>
          </a:p>
          <a:p>
            <a:pPr marL="228600" indent="-228600">
              <a:buAutoNum type="arabicPeriod"/>
            </a:pPr>
            <a:r>
              <a:rPr lang="en-US" dirty="0"/>
              <a:t>Complex cells took another 2.5B years</a:t>
            </a:r>
          </a:p>
          <a:p>
            <a:pPr marL="228600" indent="-228600">
              <a:buAutoNum type="arabicPeriod"/>
            </a:pPr>
            <a:r>
              <a:rPr lang="en-US" dirty="0"/>
              <a:t>After Eukaryotic cells developed, quickly get multi-cellular organisms.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645492-B504-9B49-A8B3-16B4CDB11A6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0344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645492-B504-9B49-A8B3-16B4CDB11A6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3005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Timescale will be important when we have to simulate two of these at once or if we want to know whether we can assume a signal from one level of network to be constant or equilibrated when we are simulating another scale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E3608CA-DBCA-4E8F-8DAB-6E1AFAF19782}" type="slidenum">
              <a:rPr lang="en-US" altLang="x-none" smtClean="0"/>
              <a:pPr>
                <a:defRPr/>
              </a:pPr>
              <a:t>22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9020072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Ask about the rates at each step.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E3608CA-DBCA-4E8F-8DAB-6E1AFAF19782}" type="slidenum">
              <a:rPr lang="en-US" altLang="x-none" smtClean="0"/>
              <a:pPr>
                <a:defRPr/>
              </a:pPr>
              <a:t>29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9986956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B185A"/>
          </a:solidFill>
          <a:ln w="222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228600" y="254000"/>
            <a:ext cx="8686800" cy="6418263"/>
          </a:xfrm>
          <a:prstGeom prst="rect">
            <a:avLst/>
          </a:prstGeom>
          <a:noFill/>
          <a:ln w="222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447675" y="152400"/>
            <a:ext cx="3314700" cy="215900"/>
          </a:xfrm>
          <a:prstGeom prst="rect">
            <a:avLst/>
          </a:prstGeom>
          <a:solidFill>
            <a:srgbClr val="3B185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pic>
        <p:nvPicPr>
          <p:cNvPr id="7" name="Picture 9" descr="UW.Wordmark_ctr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rapezoid 7"/>
          <p:cNvSpPr/>
          <p:nvPr userDrawn="1"/>
        </p:nvSpPr>
        <p:spPr>
          <a:xfrm flipV="1">
            <a:off x="8167688" y="6348413"/>
            <a:ext cx="585787" cy="396875"/>
          </a:xfrm>
          <a:prstGeom prst="trapezoid">
            <a:avLst/>
          </a:prstGeom>
          <a:solidFill>
            <a:srgbClr val="3B185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pic>
        <p:nvPicPr>
          <p:cNvPr id="9" name="Picture 11" descr="UW_W-Logo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9275" y="6348413"/>
            <a:ext cx="5937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52600"/>
            <a:ext cx="7772400" cy="14700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508375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447675" y="5943600"/>
            <a:ext cx="21336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14675" y="5943600"/>
            <a:ext cx="2895600" cy="365125"/>
          </a:xfrm>
        </p:spPr>
        <p:txBody>
          <a:bodyPr/>
          <a:lstStyle>
            <a:lvl1pPr>
              <a:defRPr smtClean="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r>
              <a:rPr lang="en-US" dirty="0" err="1"/>
              <a:t>Hellerstein</a:t>
            </a:r>
            <a:r>
              <a:rPr lang="en-US" dirty="0"/>
              <a:t> &amp; </a:t>
            </a:r>
            <a:r>
              <a:rPr lang="en-US" dirty="0" err="1"/>
              <a:t>Sauro</a:t>
            </a:r>
            <a:r>
              <a:rPr lang="en-US" dirty="0"/>
              <a:t>, 2018</a:t>
            </a: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34275" y="5943600"/>
            <a:ext cx="466725" cy="365125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86B70CF0-7673-4231-A8DF-C83F6333DC4A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0984698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8382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371600"/>
            <a:ext cx="8229600" cy="45720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47675" y="6096000"/>
            <a:ext cx="21336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43675" y="609600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F28E452-D2D8-47BA-BE45-E1562FFD7E8A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9800699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533401"/>
            <a:ext cx="2057400" cy="5410200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533400"/>
            <a:ext cx="6019800" cy="5410201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47675" y="6096000"/>
            <a:ext cx="21336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43675" y="609600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68BD57A-FCD1-46D0-B4F3-27475AE259D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313335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447675" y="152400"/>
            <a:ext cx="3314700" cy="2159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pic>
        <p:nvPicPr>
          <p:cNvPr id="5" name="Picture 8" descr="UW.Wordmark_ctr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Group 19"/>
          <p:cNvGrpSpPr>
            <a:grpSpLocks noChangeAspect="1"/>
          </p:cNvGrpSpPr>
          <p:nvPr userDrawn="1"/>
        </p:nvGrpSpPr>
        <p:grpSpPr bwMode="auto">
          <a:xfrm>
            <a:off x="8167688" y="6348413"/>
            <a:ext cx="595312" cy="400050"/>
            <a:chOff x="8045450" y="6222997"/>
            <a:chExt cx="745067" cy="500464"/>
          </a:xfrm>
        </p:grpSpPr>
        <p:sp>
          <p:nvSpPr>
            <p:cNvPr id="7" name="Trapezoid 6"/>
            <p:cNvSpPr/>
            <p:nvPr userDrawn="1"/>
          </p:nvSpPr>
          <p:spPr>
            <a:xfrm flipV="1">
              <a:off x="8045450" y="6222997"/>
              <a:ext cx="733146" cy="494505"/>
            </a:xfrm>
            <a:prstGeom prst="trapezoi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>
                <a:solidFill>
                  <a:srgbClr val="FFFFFF"/>
                </a:solidFill>
                <a:ea typeface="ＭＳ Ｐゴシック" charset="0"/>
                <a:cs typeface="ＭＳ Ｐゴシック" charset="0"/>
              </a:endParaRPr>
            </a:p>
          </p:txBody>
        </p:sp>
        <p:pic>
          <p:nvPicPr>
            <p:cNvPr id="8" name="Picture 7" descr="UW_W-Logo_RGB.png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8047567" y="6223002"/>
              <a:ext cx="742950" cy="500459"/>
            </a:xfrm>
            <a:prstGeom prst="rect">
              <a:avLst/>
            </a:prstGeom>
            <a:ln>
              <a:noFill/>
            </a:ln>
            <a:effectLst>
              <a:glow rad="38100">
                <a:schemeClr val="bg1"/>
              </a:glow>
            </a:effectLst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838200"/>
          </a:xfrm>
          <a:prstGeom prst="rect">
            <a:avLst/>
          </a:prstGeom>
        </p:spPr>
        <p:txBody>
          <a:bodyPr/>
          <a:lstStyle>
            <a:lvl1pPr>
              <a:defRPr sz="36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57200" y="1371599"/>
            <a:ext cx="8229600" cy="4572001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7543801" y="6248400"/>
            <a:ext cx="5334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EF4E9CC-9D91-476E-91FD-5BEEC164293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6164575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838200"/>
          </a:xfrm>
          <a:prstGeom prst="rect">
            <a:avLst/>
          </a:prstGeom>
        </p:spPr>
        <p:txBody>
          <a:bodyPr/>
          <a:lstStyle>
            <a:lvl1pPr>
              <a:defRPr sz="36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6553200" y="6264275"/>
            <a:ext cx="16002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D48AF5-AD24-49E4-870F-03E7FFAFF73D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2683920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716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13"/>
          </p:nvPr>
        </p:nvSpPr>
        <p:spPr>
          <a:xfrm>
            <a:off x="457200" y="13716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838200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>
          <a:xfrm>
            <a:off x="6096000" y="6264275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E0F3666-4F92-4AFE-AA79-734D2E6D8EFE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2240081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838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6172200" y="6264275"/>
            <a:ext cx="19050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60CB552-6A5F-485E-BCBC-10B8AA1A3860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997223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838200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6324600" y="6324600"/>
            <a:ext cx="1752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E4304A7-0FB2-4094-BC1E-DB17183AD0C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5349609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6400800" y="6324600"/>
            <a:ext cx="1609725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1F96DF4-0A1C-4FFD-A010-55DAD04D9A67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2782014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3008313" cy="106680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533401"/>
            <a:ext cx="5111750" cy="5410200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76400"/>
            <a:ext cx="3008313" cy="426720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447675" y="6096000"/>
            <a:ext cx="21336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43675" y="609600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9811D7C-4033-419C-969A-BBAEE2EDFC2C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996723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6482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3959225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214938"/>
            <a:ext cx="5486400" cy="7286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447675" y="6096000"/>
            <a:ext cx="21336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43675" y="609600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E8D658-39E5-437A-8A5B-1BB29676E30D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285634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14675" y="6264275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1200" smtClean="0">
                <a:solidFill>
                  <a:srgbClr val="898989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grpSp>
        <p:nvGrpSpPr>
          <p:cNvPr id="1027" name="Group 19"/>
          <p:cNvGrpSpPr>
            <a:grpSpLocks noChangeAspect="1"/>
          </p:cNvGrpSpPr>
          <p:nvPr userDrawn="1"/>
        </p:nvGrpSpPr>
        <p:grpSpPr bwMode="auto">
          <a:xfrm>
            <a:off x="8167688" y="6348413"/>
            <a:ext cx="595312" cy="400050"/>
            <a:chOff x="8045450" y="6222997"/>
            <a:chExt cx="745067" cy="500464"/>
          </a:xfrm>
        </p:grpSpPr>
        <p:sp>
          <p:nvSpPr>
            <p:cNvPr id="9" name="Trapezoid 8"/>
            <p:cNvSpPr/>
            <p:nvPr userDrawn="1"/>
          </p:nvSpPr>
          <p:spPr>
            <a:xfrm flipV="1">
              <a:off x="8045450" y="6222997"/>
              <a:ext cx="733146" cy="494505"/>
            </a:xfrm>
            <a:prstGeom prst="trapezoi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>
                <a:solidFill>
                  <a:srgbClr val="FFFFFF"/>
                </a:solidFill>
                <a:ea typeface="ＭＳ Ｐゴシック" charset="0"/>
                <a:cs typeface="ＭＳ Ｐゴシック" charset="0"/>
              </a:endParaRPr>
            </a:p>
          </p:txBody>
        </p:sp>
        <p:pic>
          <p:nvPicPr>
            <p:cNvPr id="10" name="Picture 9" descr="UW_W-Logo_RGB.png"/>
            <p:cNvPicPr>
              <a:picLocks noChangeAspect="1"/>
            </p:cNvPicPr>
            <p:nvPr userDrawn="1"/>
          </p:nvPicPr>
          <p:blipFill>
            <a:blip r:embed="rId13"/>
            <a:stretch>
              <a:fillRect/>
            </a:stretch>
          </p:blipFill>
          <p:spPr>
            <a:xfrm>
              <a:off x="8047567" y="6223002"/>
              <a:ext cx="742950" cy="500459"/>
            </a:xfrm>
            <a:prstGeom prst="rect">
              <a:avLst/>
            </a:prstGeom>
            <a:ln>
              <a:noFill/>
            </a:ln>
            <a:effectLst>
              <a:glow rad="38100">
                <a:schemeClr val="bg1"/>
              </a:glow>
            </a:effectLst>
          </p:spPr>
        </p:pic>
      </p:grpSp>
      <p:sp>
        <p:nvSpPr>
          <p:cNvPr id="14" name="Rectangle 13"/>
          <p:cNvSpPr/>
          <p:nvPr userDrawn="1"/>
        </p:nvSpPr>
        <p:spPr>
          <a:xfrm>
            <a:off x="228600" y="254000"/>
            <a:ext cx="8686800" cy="6418263"/>
          </a:xfrm>
          <a:prstGeom prst="rect">
            <a:avLst/>
          </a:prstGeom>
          <a:noFill/>
          <a:ln w="22225" cap="flat" cmpd="sng" algn="ctr">
            <a:solidFill>
              <a:srgbClr val="3B185A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pic>
        <p:nvPicPr>
          <p:cNvPr id="1029" name="Picture 8" descr="UW.Wordmark_ctr.jpg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12"/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43675" y="6248400"/>
            <a:ext cx="1381125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27F3DADD-C4F0-4FD0-93A2-8E07AC6F0FB5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20" r:id="rId1"/>
    <p:sldLayoutId id="2147484221" r:id="rId2"/>
    <p:sldLayoutId id="2147484222" r:id="rId3"/>
    <p:sldLayoutId id="2147484223" r:id="rId4"/>
    <p:sldLayoutId id="2147484224" r:id="rId5"/>
    <p:sldLayoutId id="2147484225" r:id="rId6"/>
    <p:sldLayoutId id="2147484226" r:id="rId7"/>
    <p:sldLayoutId id="2147484227" r:id="rId8"/>
    <p:sldLayoutId id="2147484228" r:id="rId9"/>
    <p:sldLayoutId id="2147484229" r:id="rId10"/>
    <p:sldLayoutId id="2147484230" r:id="rId11"/>
  </p:sldLayoutIdLst>
  <p:hf hdr="0" ft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+mj-lt"/>
          <a:ea typeface="ＭＳ Ｐゴシック" pitchFamily="-112" charset="-128"/>
          <a:cs typeface="ＭＳ Ｐゴシック" pitchFamily="-112" charset="-128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ＭＳ Ｐゴシック" pitchFamily="-112" charset="-128"/>
          <a:cs typeface="ＭＳ Ｐゴシック" pitchFamily="-112" charset="-128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ＭＳ Ｐゴシック" pitchFamily="-112" charset="-128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ＭＳ Ｐゴシック" pitchFamily="-112" charset="-128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ＭＳ Ｐゴシック" pitchFamily="-112" charset="-128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ＭＳ Ｐゴシック" pitchFamily="-112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ys-bio/tellurium#installation-instructions" TargetMode="External"/><Relationship Id="rId2" Type="http://schemas.openxmlformats.org/officeDocument/2006/relationships/hyperlink" Target="http://tellurium.analogmachine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ModelEngineering/SBMLLint" TargetMode="External"/><Relationship Id="rId5" Type="http://schemas.openxmlformats.org/officeDocument/2006/relationships/hyperlink" Target="https://github.com/sys-bio/SBstoat" TargetMode="External"/><Relationship Id="rId4" Type="http://schemas.openxmlformats.org/officeDocument/2006/relationships/hyperlink" Target="https://www.ebi.ac.uk/biomodels/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10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4.jpeg"/><Relationship Id="rId4" Type="http://schemas.openxmlformats.org/officeDocument/2006/relationships/image" Target="../media/image3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/>
          <p:cNvSpPr>
            <a:spLocks noGrp="1"/>
          </p:cNvSpPr>
          <p:nvPr>
            <p:ph type="ctrTitle"/>
          </p:nvPr>
        </p:nvSpPr>
        <p:spPr bwMode="auto">
          <a:xfrm>
            <a:off x="381000" y="533400"/>
            <a:ext cx="8458200" cy="14700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 sz="3200" b="1" dirty="0">
                <a:ea typeface="ＭＳ Ｐゴシック" panose="020B0600070205080204" pitchFamily="34" charset="-128"/>
              </a:rPr>
              <a:t>BIOE 498 / BIOE 599: Computational Systems Biology for Medical Applications</a:t>
            </a:r>
            <a:br>
              <a:rPr lang="en-US" altLang="en-US" sz="3200" b="1" dirty="0">
                <a:ea typeface="ＭＳ Ｐゴシック" panose="020B0600070205080204" pitchFamily="34" charset="-128"/>
              </a:rPr>
            </a:br>
            <a:br>
              <a:rPr lang="en-US" altLang="en-US" sz="3200" b="1" dirty="0">
                <a:ea typeface="ＭＳ Ｐゴシック" panose="020B0600070205080204" pitchFamily="34" charset="-128"/>
              </a:rPr>
            </a:br>
            <a:r>
              <a:rPr lang="en-US" altLang="en-US" sz="3200" b="1" dirty="0">
                <a:ea typeface="ＭＳ Ｐゴシック" panose="020B0600070205080204" pitchFamily="34" charset="-128"/>
              </a:rPr>
              <a:t>CSE 599V: Advancing Biomedical Models</a:t>
            </a:r>
            <a:br>
              <a:rPr lang="en-US" altLang="en-US" sz="3200" b="1" dirty="0">
                <a:ea typeface="ＭＳ Ｐゴシック" panose="020B0600070205080204" pitchFamily="34" charset="-128"/>
              </a:rPr>
            </a:br>
            <a:br>
              <a:rPr lang="en-US" altLang="en-US" sz="3200" b="1" dirty="0">
                <a:ea typeface="ＭＳ Ｐゴシック" panose="020B0600070205080204" pitchFamily="34" charset="-128"/>
              </a:rPr>
            </a:br>
            <a:r>
              <a:rPr lang="en-US" altLang="en-US" sz="3200" b="1" dirty="0">
                <a:ea typeface="ＭＳ Ｐゴシック" panose="020B0600070205080204" pitchFamily="34" charset="-128"/>
              </a:rPr>
              <a:t>Lecture 1: </a:t>
            </a:r>
            <a:r>
              <a:rPr lang="en-US" altLang="en-US" sz="3200" b="1" u="sng" dirty="0">
                <a:ea typeface="ＭＳ Ｐゴシック" panose="020B0600070205080204" pitchFamily="34" charset="-128"/>
              </a:rPr>
              <a:t>Introduction and Biochemistry Basics</a:t>
            </a:r>
            <a:br>
              <a:rPr lang="en-US" altLang="en-US" b="1" dirty="0">
                <a:ea typeface="ＭＳ Ｐゴシック" panose="020B0600070205080204" pitchFamily="34" charset="-128"/>
              </a:rPr>
            </a:br>
            <a:br>
              <a:rPr lang="en-US" altLang="en-US" b="1" dirty="0">
                <a:ea typeface="ＭＳ Ｐゴシック" panose="020B0600070205080204" pitchFamily="34" charset="-128"/>
              </a:rPr>
            </a:br>
            <a:endParaRPr lang="en-US" altLang="en-US" i="1" dirty="0">
              <a:ea typeface="ＭＳ Ｐゴシック" panose="020B0600070205080204" pitchFamily="34" charset="-128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10F5ED-CA3C-E74C-AA2B-DC3C09E1EB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1000" y="3886200"/>
            <a:ext cx="8382000" cy="1752600"/>
          </a:xfrm>
        </p:spPr>
        <p:txBody>
          <a:bodyPr/>
          <a:lstStyle/>
          <a:p>
            <a:r>
              <a:rPr lang="en-US" dirty="0"/>
              <a:t>Joseph L. </a:t>
            </a:r>
            <a:r>
              <a:rPr lang="en-US" dirty="0" err="1"/>
              <a:t>Hellerstein</a:t>
            </a:r>
            <a:r>
              <a:rPr lang="en-US" dirty="0"/>
              <a:t>*</a:t>
            </a:r>
          </a:p>
          <a:p>
            <a:r>
              <a:rPr lang="en-US" dirty="0"/>
              <a:t>Herbert </a:t>
            </a:r>
            <a:r>
              <a:rPr lang="en-US" dirty="0" err="1"/>
              <a:t>Sauro</a:t>
            </a:r>
            <a:r>
              <a:rPr lang="en-US" dirty="0"/>
              <a:t>**</a:t>
            </a:r>
          </a:p>
          <a:p>
            <a:endParaRPr lang="en-US" dirty="0"/>
          </a:p>
          <a:p>
            <a:r>
              <a:rPr lang="en-US" sz="2800" dirty="0"/>
              <a:t>*</a:t>
            </a:r>
            <a:r>
              <a:rPr lang="en-US" sz="2800" dirty="0" err="1"/>
              <a:t>eScience</a:t>
            </a:r>
            <a:r>
              <a:rPr lang="en-US" sz="2800" dirty="0"/>
              <a:t> Institute, Computer Science &amp; Engineering</a:t>
            </a:r>
          </a:p>
          <a:p>
            <a:r>
              <a:rPr lang="en-US" sz="2800" dirty="0"/>
              <a:t>**</a:t>
            </a:r>
            <a:r>
              <a:rPr lang="en-US" sz="2800" dirty="0" err="1"/>
              <a:t>BioEngineering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2888632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C567ED-C3D9-9645-BE41-5F27AA677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381000"/>
            <a:ext cx="8458200" cy="838200"/>
          </a:xfrm>
        </p:spPr>
        <p:txBody>
          <a:bodyPr/>
          <a:lstStyle/>
          <a:p>
            <a:r>
              <a:rPr lang="en-US" dirty="0"/>
              <a:t>Grading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5D6177-E7C8-3949-A461-4A2E4325AB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Grading</a:t>
            </a:r>
          </a:p>
          <a:p>
            <a:pPr lvl="1"/>
            <a:r>
              <a:rPr lang="en-US" dirty="0"/>
              <a:t>15% </a:t>
            </a:r>
            <a:r>
              <a:rPr lang="en-US" dirty="0" err="1"/>
              <a:t>Homeworks</a:t>
            </a:r>
            <a:r>
              <a:rPr lang="en-US" dirty="0"/>
              <a:t> (3)</a:t>
            </a:r>
          </a:p>
          <a:p>
            <a:pPr lvl="1"/>
            <a:r>
              <a:rPr lang="en-US" dirty="0"/>
              <a:t>35% Midterm</a:t>
            </a:r>
          </a:p>
          <a:p>
            <a:pPr lvl="1"/>
            <a:r>
              <a:rPr lang="en-US" dirty="0"/>
              <a:t>50% Final</a:t>
            </a:r>
          </a:p>
          <a:p>
            <a:pPr lvl="2"/>
            <a:r>
              <a:rPr lang="en-US" dirty="0"/>
              <a:t>Includes paper review by grad students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3AA5E3-0D4C-D04F-B5B9-63B772BC066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10</a:t>
            </a:fld>
            <a:endParaRPr lang="en-US" altLang="x-none" dirty="0"/>
          </a:p>
        </p:txBody>
      </p:sp>
    </p:spTree>
    <p:extLst>
      <p:ext uri="{BB962C8B-B14F-4D97-AF65-F5344CB8AC3E}">
        <p14:creationId xmlns:p14="http://schemas.microsoft.com/office/powerpoint/2010/main" val="21305705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719F00E-FE45-0844-83FD-97D4AB5E8705}"/>
              </a:ext>
            </a:extLst>
          </p:cNvPr>
          <p:cNvSpPr/>
          <p:nvPr/>
        </p:nvSpPr>
        <p:spPr>
          <a:xfrm>
            <a:off x="2273836" y="914400"/>
            <a:ext cx="4812764" cy="228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41CFC9-966B-5E4E-AF92-86F9BF1D7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5B2DB4-4D60-7942-93A0-2092A040DF0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11</a:t>
            </a:fld>
            <a:endParaRPr lang="en-US" altLang="x-none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04F8AA5-D66B-484B-96E6-4D715A312DCE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2520950" y="1066800"/>
            <a:ext cx="4337050" cy="1905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503A0F9-89BB-1341-9900-56709A643C60}"/>
              </a:ext>
            </a:extLst>
          </p:cNvPr>
          <p:cNvSpPr txBox="1"/>
          <p:nvPr/>
        </p:nvSpPr>
        <p:spPr>
          <a:xfrm>
            <a:off x="990600" y="1154668"/>
            <a:ext cx="1283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Text Book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A297D8C-30DF-EF4B-97FD-BC2CA29D0171}"/>
              </a:ext>
            </a:extLst>
          </p:cNvPr>
          <p:cNvSpPr txBox="1"/>
          <p:nvPr/>
        </p:nvSpPr>
        <p:spPr>
          <a:xfrm>
            <a:off x="457200" y="3886200"/>
            <a:ext cx="67136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BIOE </a:t>
            </a:r>
            <a:r>
              <a:rPr lang="en-US" sz="1600" dirty="0"/>
              <a:t>: https://canvas.uw.edu/courses/1218899/pages/</a:t>
            </a:r>
          </a:p>
          <a:p>
            <a:r>
              <a:rPr lang="en-US" sz="1600" dirty="0"/>
              <a:t>498a-slash-599-computational-systems-biology-for-medical-applications</a:t>
            </a:r>
          </a:p>
        </p:txBody>
      </p:sp>
    </p:spTree>
    <p:extLst>
      <p:ext uri="{BB962C8B-B14F-4D97-AF65-F5344CB8AC3E}">
        <p14:creationId xmlns:p14="http://schemas.microsoft.com/office/powerpoint/2010/main" val="29680505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32581-A702-FB43-B60E-289485D34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0F2A19-3A14-9143-82BD-44BA96F309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800" b="1" dirty="0"/>
              <a:t>The class will feature in-class exercises, so </a:t>
            </a:r>
            <a:r>
              <a:rPr lang="en-US" sz="2800" b="1" dirty="0">
                <a:solidFill>
                  <a:srgbClr val="00CC00"/>
                </a:solidFill>
              </a:rPr>
              <a:t>please bring a laptop to class</a:t>
            </a:r>
            <a:endParaRPr lang="en-US" sz="2800" b="1" dirty="0"/>
          </a:p>
          <a:p>
            <a:pPr eaLnBrk="1" hangingPunct="1">
              <a:lnSpc>
                <a:spcPct val="80000"/>
              </a:lnSpc>
            </a:pPr>
            <a:r>
              <a:rPr lang="en-US" sz="2800" b="1" dirty="0"/>
              <a:t>Software:</a:t>
            </a:r>
            <a:r>
              <a:rPr lang="en-US" sz="2800" dirty="0"/>
              <a:t> Tellurium (</a:t>
            </a:r>
            <a:r>
              <a:rPr lang="en-US" sz="2800" dirty="0">
                <a:hlinkClick r:id="rId2"/>
              </a:rPr>
              <a:t>http://tellurium.analogmachine.org/</a:t>
            </a:r>
            <a:r>
              <a:rPr lang="en-US" sz="2800" dirty="0"/>
              <a:t>) </a:t>
            </a:r>
          </a:p>
          <a:p>
            <a:pPr eaLnBrk="1" hangingPunct="1">
              <a:lnSpc>
                <a:spcPct val="80000"/>
              </a:lnSpc>
            </a:pPr>
            <a:r>
              <a:rPr lang="en-US" sz="2800" b="1" dirty="0"/>
              <a:t>For detailed installation instructions see </a:t>
            </a:r>
            <a:r>
              <a:rPr lang="en-US" sz="2800" b="1" dirty="0">
                <a:hlinkClick r:id="rId3"/>
              </a:rPr>
              <a:t>https://github.com/sys-bio/tellurium#installation-instructions</a:t>
            </a:r>
            <a:r>
              <a:rPr lang="en-US" sz="2800" b="1" dirty="0"/>
              <a:t> </a:t>
            </a:r>
          </a:p>
          <a:p>
            <a:pPr eaLnBrk="1" hangingPunct="1">
              <a:lnSpc>
                <a:spcPct val="80000"/>
              </a:lnSpc>
            </a:pPr>
            <a:r>
              <a:rPr lang="en-US" sz="2800" b="1" dirty="0"/>
              <a:t>For a huge database of curated models see:</a:t>
            </a:r>
          </a:p>
          <a:p>
            <a:pPr eaLnBrk="1" hangingPunct="1">
              <a:lnSpc>
                <a:spcPct val="80000"/>
              </a:lnSpc>
            </a:pPr>
            <a:r>
              <a:rPr lang="en-US" sz="2800" b="1" dirty="0">
                <a:hlinkClick r:id="rId4"/>
              </a:rPr>
              <a:t>https://www.ebi.ac.uk/biomodels/</a:t>
            </a:r>
            <a:endParaRPr lang="en-US" sz="2800" b="1" dirty="0"/>
          </a:p>
          <a:p>
            <a:pPr eaLnBrk="1" hangingPunct="1">
              <a:lnSpc>
                <a:spcPct val="80000"/>
              </a:lnSpc>
            </a:pPr>
            <a:r>
              <a:rPr lang="en-US" sz="2800" b="1" dirty="0"/>
              <a:t>Other packages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b="1" dirty="0" err="1">
                <a:hlinkClick r:id="rId5"/>
              </a:rPr>
              <a:t>Sbstoat</a:t>
            </a:r>
            <a:r>
              <a:rPr lang="en-US" sz="2400" b="1" dirty="0"/>
              <a:t> – model fitting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b="1" dirty="0" err="1">
                <a:hlinkClick r:id="rId6"/>
              </a:rPr>
              <a:t>SBMLLint</a:t>
            </a:r>
            <a:r>
              <a:rPr lang="en-US" sz="2400" b="1" dirty="0"/>
              <a:t> – static model verification</a:t>
            </a:r>
          </a:p>
          <a:p>
            <a:pPr eaLnBrk="1" hangingPunct="1">
              <a:lnSpc>
                <a:spcPct val="80000"/>
              </a:lnSpc>
            </a:pPr>
            <a:endParaRPr lang="en-US" sz="2800" b="1" dirty="0"/>
          </a:p>
          <a:p>
            <a:pPr eaLnBrk="1" hangingPunct="1">
              <a:lnSpc>
                <a:spcPct val="80000"/>
              </a:lnSpc>
            </a:pPr>
            <a:endParaRPr lang="en-US" sz="2800" b="1" dirty="0">
              <a:solidFill>
                <a:srgbClr val="00CC00"/>
              </a:solidFill>
            </a:endParaRPr>
          </a:p>
          <a:p>
            <a:pPr eaLnBrk="1" hangingPunct="1">
              <a:lnSpc>
                <a:spcPct val="80000"/>
              </a:lnSpc>
            </a:pPr>
            <a:endParaRPr lang="en-US" sz="2800" dirty="0">
              <a:solidFill>
                <a:srgbClr val="FF0000"/>
              </a:solidFill>
            </a:endParaRPr>
          </a:p>
          <a:p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E8064C-E4A6-FD44-9186-B1D8BAABE1D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12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6234703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522ED-8037-EA4F-A4D4-89DAB0B86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Syllabus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B87307-647C-5C4F-A31F-6D2D647D3AE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13</a:t>
            </a:fld>
            <a:endParaRPr lang="en-US" altLang="x-none"/>
          </a:p>
        </p:txBody>
      </p:sp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0A650A05-0FF4-3F42-85BC-55832FBF2B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031631"/>
            <a:ext cx="5314950" cy="4906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9484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6000" b="1" dirty="0"/>
              <a:t>Biochemistry Basics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Molecular biology of cells (highlights)</a:t>
            </a:r>
          </a:p>
          <a:p>
            <a:r>
              <a:rPr lang="en-US" dirty="0"/>
              <a:t>Enzyme kinetics – a mile high view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FD5F9-934F-BA42-8B8B-13A9379B7EB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8594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35330"/>
            <a:ext cx="9144000" cy="488808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73368" y="5864544"/>
            <a:ext cx="25943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sciencemax.pbworks.com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40105" y="2606842"/>
            <a:ext cx="1417053" cy="614948"/>
          </a:xfrm>
          <a:prstGeom prst="ellipse">
            <a:avLst/>
          </a:prstGeom>
          <a:noFill/>
          <a:ln w="571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1756610" y="2606842"/>
            <a:ext cx="1417053" cy="614948"/>
          </a:xfrm>
          <a:prstGeom prst="ellipse">
            <a:avLst/>
          </a:prstGeom>
          <a:noFill/>
          <a:ln w="571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FD5F9-934F-BA42-8B8B-13A9379B7EB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579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0" y="103074"/>
            <a:ext cx="8055055" cy="6754926"/>
            <a:chOff x="0" y="103074"/>
            <a:chExt cx="8055055" cy="6754926"/>
          </a:xfrm>
        </p:grpSpPr>
        <p:pic>
          <p:nvPicPr>
            <p:cNvPr id="15" name="Picture 14" descr="Screen Shot 2013-09-13 at 11.08.34 A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5262" y="1012126"/>
              <a:ext cx="7099793" cy="5702696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6069264" y="1110750"/>
              <a:ext cx="16466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10-100 microns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422401" y="1078484"/>
              <a:ext cx="15825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0.2-20 microns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606574" y="5220432"/>
              <a:ext cx="184204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rgbClr val="3366FF"/>
                  </a:solidFill>
                </a:rPr>
                <a:t>Prokaryote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212577" y="6213159"/>
              <a:ext cx="169810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rgbClr val="3366FF"/>
                  </a:solidFill>
                </a:rPr>
                <a:t>Eukaryote</a:t>
              </a: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0" y="103074"/>
              <a:ext cx="4959683" cy="882316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43140" y="1012126"/>
              <a:ext cx="3305480" cy="5845874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140958"/>
            <a:ext cx="9050420" cy="527467"/>
          </a:xfrm>
          <a:solidFill>
            <a:srgbClr val="FFFFFF"/>
          </a:solidFill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Prokaryotes (3.5B) vs. Eukaryotes (1.5B)</a:t>
            </a:r>
          </a:p>
        </p:txBody>
      </p:sp>
      <p:pic>
        <p:nvPicPr>
          <p:cNvPr id="6" name="Picture 5" descr="Screen Shot 2013-09-13 at 11.08.34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262" y="1012126"/>
            <a:ext cx="7099793" cy="570269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069264" y="1110750"/>
            <a:ext cx="1646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10-100 microns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422401" y="1078484"/>
            <a:ext cx="1582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0.2-20 microns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606574" y="5220432"/>
            <a:ext cx="18420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3366FF"/>
                </a:solidFill>
              </a:rPr>
              <a:t>Prokaryote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212577" y="6213159"/>
            <a:ext cx="16981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3366FF"/>
                </a:solidFill>
              </a:rPr>
              <a:t>Eukaryote</a:t>
            </a:r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FD5F9-934F-BA42-8B8B-13A9379B7EB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1383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C37BCC-59EC-0746-BCC8-B4E567516F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The central dogma relates DNA, RNA, and protein*.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F26A62-0B0D-734B-AA63-42E12A337A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17</a:t>
            </a:fld>
            <a:endParaRPr lang="en-US" altLang="x-non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5B045F-6179-9940-9444-139FE0600A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1219200"/>
            <a:ext cx="3586058" cy="44259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0FCBC7B-5840-0347-B9DF-4E71FE690A4A}"/>
              </a:ext>
            </a:extLst>
          </p:cNvPr>
          <p:cNvSpPr txBox="1"/>
          <p:nvPr/>
        </p:nvSpPr>
        <p:spPr>
          <a:xfrm>
            <a:off x="2362200" y="6019800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*Wikipedia</a:t>
            </a:r>
          </a:p>
        </p:txBody>
      </p:sp>
    </p:spTree>
    <p:extLst>
      <p:ext uri="{BB962C8B-B14F-4D97-AF65-F5344CB8AC3E}">
        <p14:creationId xmlns:p14="http://schemas.microsoft.com/office/powerpoint/2010/main" val="5928169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422C9-74DA-F545-B548-3017C6FBA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BB0957-1960-DC41-B5F6-2907F9C0750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18</a:t>
            </a:fld>
            <a:endParaRPr lang="en-US" altLang="x-non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E94770-B579-1245-94DF-4DDE034C3E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161" y="381000"/>
            <a:ext cx="8533039" cy="6096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3903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1AC26-5A4A-844B-94C5-5D6B21F74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Biochemical Pathway:</a:t>
            </a:r>
            <a:br>
              <a:rPr lang="en-US" dirty="0"/>
            </a:br>
            <a:r>
              <a:rPr lang="en-US" i="1" dirty="0"/>
              <a:t>Collection of Reactions on Biomolecules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284EB8-16B7-0246-BDEC-9D9D6E62EF9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19</a:t>
            </a:fld>
            <a:endParaRPr lang="en-US" altLang="x-non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3357DA-B647-8B41-9D15-C505124837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2132719"/>
            <a:ext cx="7742337" cy="4039481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CC9C442D-EFEA-6B45-825F-2D0D1D7B14CB}"/>
              </a:ext>
            </a:extLst>
          </p:cNvPr>
          <p:cNvSpPr/>
          <p:nvPr/>
        </p:nvSpPr>
        <p:spPr>
          <a:xfrm>
            <a:off x="1524000" y="2169335"/>
            <a:ext cx="838200" cy="38188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613F37-08D2-5149-83F2-B76CDDDAC84C}"/>
              </a:ext>
            </a:extLst>
          </p:cNvPr>
          <p:cNvSpPr txBox="1"/>
          <p:nvPr/>
        </p:nvSpPr>
        <p:spPr>
          <a:xfrm>
            <a:off x="497190" y="3477284"/>
            <a:ext cx="4532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Enzyme – protein that catalyzes a reaction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A369B3-AB8F-2C48-AC7B-B5F8E5DEF84D}"/>
              </a:ext>
            </a:extLst>
          </p:cNvPr>
          <p:cNvSpPr txBox="1"/>
          <p:nvPr/>
        </p:nvSpPr>
        <p:spPr>
          <a:xfrm>
            <a:off x="302765" y="1524000"/>
            <a:ext cx="19832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Glycolysis</a:t>
            </a:r>
          </a:p>
        </p:txBody>
      </p:sp>
    </p:spTree>
    <p:extLst>
      <p:ext uri="{BB962C8B-B14F-4D97-AF65-F5344CB8AC3E}">
        <p14:creationId xmlns:p14="http://schemas.microsoft.com/office/powerpoint/2010/main" val="3189603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/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43ACA-9C2E-4C42-85A9-72405EDFD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7DA19E-296D-C043-843B-0791DD0003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Why model</a:t>
            </a:r>
          </a:p>
          <a:p>
            <a:r>
              <a:rPr lang="en-US" dirty="0"/>
              <a:t>Course overview</a:t>
            </a:r>
          </a:p>
          <a:p>
            <a:r>
              <a:rPr lang="en-US" dirty="0"/>
              <a:t>Biochemistry basics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Lecture Notes: canvas/pages “Course Details”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7ECAA7-CF6B-A946-ADEF-F4CA089C141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20000" y="6248400"/>
            <a:ext cx="304800" cy="365125"/>
          </a:xfrm>
        </p:spPr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2</a:t>
            </a:fld>
            <a:endParaRPr lang="en-US" altLang="x-none" dirty="0"/>
          </a:p>
        </p:txBody>
      </p:sp>
    </p:spTree>
    <p:extLst>
      <p:ext uri="{BB962C8B-B14F-4D97-AF65-F5344CB8AC3E}">
        <p14:creationId xmlns:p14="http://schemas.microsoft.com/office/powerpoint/2010/main" val="21651514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3AD08F-97CA-7C48-A801-59667182E4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Enzyme Inhibition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06475E-A2FD-7F40-BC8A-0E7735182F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4724400"/>
            <a:ext cx="8229600" cy="1219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28DBA6-BC1C-D54D-A03C-366C97FDD0D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20</a:t>
            </a:fld>
            <a:endParaRPr lang="en-US" altLang="x-non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F93A7F-3781-094D-9A6A-9D4A70B8A4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1507603"/>
            <a:ext cx="5715000" cy="31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4287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55373"/>
            <a:ext cx="8229600" cy="887627"/>
          </a:xfrm>
        </p:spPr>
        <p:txBody>
          <a:bodyPr/>
          <a:lstStyle/>
          <a:p>
            <a:r>
              <a:rPr lang="en-US" b="1" dirty="0"/>
              <a:t>Biological Networks++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228600" y="1112837"/>
            <a:ext cx="5029200" cy="4525963"/>
          </a:xfrm>
        </p:spPr>
        <p:txBody>
          <a:bodyPr/>
          <a:lstStyle/>
          <a:p>
            <a:pPr lvl="1"/>
            <a:r>
              <a:rPr lang="en-US" sz="2000" b="1" dirty="0"/>
              <a:t>Chemical Reaction </a:t>
            </a:r>
            <a:r>
              <a:rPr lang="en-US" sz="2000" dirty="0"/>
              <a:t>and </a:t>
            </a:r>
            <a:r>
              <a:rPr lang="en-US" sz="2000" b="1" dirty="0"/>
              <a:t>Metabolic Networks </a:t>
            </a:r>
            <a:r>
              <a:rPr lang="en-US" sz="2000" dirty="0"/>
              <a:t>that create and destroy chemical components of cells and tissues</a:t>
            </a:r>
          </a:p>
          <a:p>
            <a:pPr lvl="1"/>
            <a:r>
              <a:rPr lang="en-US" sz="2000" b="1" dirty="0"/>
              <a:t>Signaling Networks </a:t>
            </a:r>
            <a:r>
              <a:rPr lang="en-US" sz="2000" dirty="0"/>
              <a:t>that transfer information between and within cells</a:t>
            </a:r>
          </a:p>
          <a:p>
            <a:pPr lvl="1"/>
            <a:r>
              <a:rPr lang="en-US" sz="2000" b="1" dirty="0"/>
              <a:t>Regulatory Networks </a:t>
            </a:r>
            <a:r>
              <a:rPr lang="en-US" sz="2000" dirty="0"/>
              <a:t>that control the expression of genes and change cell types and behaviors</a:t>
            </a:r>
          </a:p>
          <a:p>
            <a:pPr lvl="1"/>
            <a:r>
              <a:rPr lang="en-US" sz="2000" b="1" dirty="0"/>
              <a:t>Physiologically-Based Pharmacokinetic Networks </a:t>
            </a:r>
            <a:r>
              <a:rPr lang="en-US" sz="2000" dirty="0"/>
              <a:t>that describe the transport and processing of molecules throughout the body</a:t>
            </a: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 rotWithShape="1">
          <a:blip r:embed="rId2" cstate="print"/>
          <a:srcRect t="954" r="72759" b="68008"/>
          <a:stretch/>
        </p:blipFill>
        <p:spPr bwMode="auto">
          <a:xfrm>
            <a:off x="7128470" y="3886200"/>
            <a:ext cx="1792664" cy="168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/>
          <p:cNvPicPr/>
          <p:nvPr/>
        </p:nvPicPr>
        <p:blipFill>
          <a:blip r:embed="rId3"/>
          <a:stretch/>
        </p:blipFill>
        <p:spPr>
          <a:xfrm>
            <a:off x="4622800" y="4634473"/>
            <a:ext cx="2505670" cy="2115388"/>
          </a:xfrm>
          <a:prstGeom prst="rect">
            <a:avLst/>
          </a:prstGeom>
          <a:ln w="36720">
            <a:noFill/>
          </a:ln>
        </p:spPr>
      </p:pic>
      <p:pic>
        <p:nvPicPr>
          <p:cNvPr id="2050" name="Picture 2" descr="Image result for metabolic network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93" r="49415" b="67491"/>
          <a:stretch/>
        </p:blipFill>
        <p:spPr bwMode="auto">
          <a:xfrm>
            <a:off x="4800600" y="888999"/>
            <a:ext cx="2133600" cy="1828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signaling network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2362200"/>
            <a:ext cx="2011676" cy="1441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04A6945-762B-F940-8FFD-5982E6B9C0E2}"/>
              </a:ext>
            </a:extLst>
          </p:cNvPr>
          <p:cNvSpPr/>
          <p:nvPr/>
        </p:nvSpPr>
        <p:spPr>
          <a:xfrm>
            <a:off x="457200" y="5558135"/>
            <a:ext cx="4114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eaLnBrk="1" hangingPunct="1">
              <a:buNone/>
            </a:pPr>
            <a:r>
              <a:rPr lang="en-US" sz="1200" dirty="0"/>
              <a:t>++ James  A. Glazier, </a:t>
            </a:r>
            <a:r>
              <a:rPr lang="en-US" sz="1200" dirty="0" err="1"/>
              <a:t>Biocomplexity</a:t>
            </a:r>
            <a:r>
              <a:rPr lang="en-US" sz="1200" dirty="0"/>
              <a:t> Institute Intelligent Systems Engineering, Indiana University, Bloomington, IN</a:t>
            </a:r>
          </a:p>
        </p:txBody>
      </p:sp>
    </p:spTree>
    <p:extLst>
      <p:ext uri="{BB962C8B-B14F-4D97-AF65-F5344CB8AC3E}">
        <p14:creationId xmlns:p14="http://schemas.microsoft.com/office/powerpoint/2010/main" val="33640591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85555-3D39-FA4B-AFAE-7AA39CD9F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28600"/>
            <a:ext cx="8686800" cy="838200"/>
          </a:xfrm>
        </p:spPr>
        <p:txBody>
          <a:bodyPr/>
          <a:lstStyle/>
          <a:p>
            <a:r>
              <a:rPr lang="en-US" sz="3200" dirty="0"/>
              <a:t>Relationships Between Types of Network++</a:t>
            </a:r>
            <a:br>
              <a:rPr lang="en-US" sz="3200" dirty="0"/>
            </a:br>
            <a:endParaRPr lang="en-US" sz="32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81239CB-E9BE-E94B-B4A3-26C10BA65F1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22</a:t>
            </a:fld>
            <a:endParaRPr lang="en-US" altLang="x-none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23C9FA5-2877-CD4E-97BF-B3AB77238890}"/>
              </a:ext>
            </a:extLst>
          </p:cNvPr>
          <p:cNvSpPr txBox="1">
            <a:spLocks/>
          </p:cNvSpPr>
          <p:nvPr/>
        </p:nvSpPr>
        <p:spPr>
          <a:xfrm>
            <a:off x="786" y="304800"/>
            <a:ext cx="9143214" cy="762000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 b="1" kern="1200">
                <a:solidFill>
                  <a:schemeClr val="tx1"/>
                </a:solidFill>
                <a:latin typeface="+mj-lt"/>
                <a:ea typeface="ＭＳ Ｐゴシック" pitchFamily="-112" charset="-128"/>
                <a:cs typeface="ＭＳ Ｐゴシック" pitchFamily="-112" charset="-128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itchFamily="-112" charset="0"/>
                <a:ea typeface="ＭＳ Ｐゴシック" pitchFamily="-112" charset="-128"/>
                <a:cs typeface="ＭＳ Ｐゴシック" pitchFamily="-112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itchFamily="-112" charset="0"/>
                <a:ea typeface="ＭＳ Ｐゴシック" pitchFamily="-112" charset="-128"/>
                <a:cs typeface="ＭＳ Ｐゴシック" pitchFamily="-112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itchFamily="-112" charset="0"/>
                <a:ea typeface="ＭＳ Ｐゴシック" pitchFamily="-112" charset="-128"/>
                <a:cs typeface="ＭＳ Ｐゴシック" pitchFamily="-112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itchFamily="-112" charset="0"/>
                <a:ea typeface="ＭＳ Ｐゴシック" pitchFamily="-112" charset="-128"/>
                <a:cs typeface="ＭＳ Ｐゴシック" pitchFamily="-112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112" charset="0"/>
                <a:ea typeface="ＭＳ Ｐゴシック" pitchFamily="-112" charset="-128"/>
                <a:cs typeface="ＭＳ Ｐゴシック" pitchFamily="-112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112" charset="0"/>
                <a:ea typeface="ＭＳ Ｐゴシック" pitchFamily="-112" charset="-128"/>
                <a:cs typeface="ＭＳ Ｐゴシック" pitchFamily="-112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112" charset="0"/>
                <a:ea typeface="ＭＳ Ｐゴシック" pitchFamily="-112" charset="-128"/>
                <a:cs typeface="ＭＳ Ｐゴシック" pitchFamily="-112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112" charset="0"/>
                <a:ea typeface="ＭＳ Ｐゴシック" pitchFamily="-112" charset="-128"/>
                <a:cs typeface="ＭＳ Ｐゴシック" pitchFamily="-112" charset="-128"/>
              </a:defRPr>
            </a:lvl9pPr>
          </a:lstStyle>
          <a:p>
            <a:endParaRPr lang="en-US" sz="3200" dirty="0">
              <a:solidFill>
                <a:srgbClr val="0000CC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7FA7179-D017-574A-B8D7-68D433B867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09600" y="1101141"/>
            <a:ext cx="6156067" cy="485023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511D790-74C0-224C-ADED-C1215E7D7BE6}"/>
              </a:ext>
            </a:extLst>
          </p:cNvPr>
          <p:cNvSpPr txBox="1"/>
          <p:nvPr/>
        </p:nvSpPr>
        <p:spPr>
          <a:xfrm>
            <a:off x="5357621" y="1143000"/>
            <a:ext cx="32766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does the identity of the active networks in the cell change if we make a controlled change?</a:t>
            </a:r>
          </a:p>
          <a:p>
            <a:endParaRPr lang="en-US" dirty="0"/>
          </a:p>
          <a:p>
            <a:r>
              <a:rPr lang="en-US" dirty="0"/>
              <a:t>How does the states of the cell’s active networks and cell behaviors change if we make a controlled change?</a:t>
            </a:r>
          </a:p>
          <a:p>
            <a:endParaRPr lang="en-US" dirty="0"/>
          </a:p>
          <a:p>
            <a:r>
              <a:rPr lang="en-US" dirty="0"/>
              <a:t>How does the production of cell components and energy change if we make a controlled change?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737CCC-8868-AC40-8473-9FAED53ECDC7}"/>
              </a:ext>
            </a:extLst>
          </p:cNvPr>
          <p:cNvSpPr/>
          <p:nvPr/>
        </p:nvSpPr>
        <p:spPr>
          <a:xfrm>
            <a:off x="1242821" y="6058283"/>
            <a:ext cx="4114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eaLnBrk="1" hangingPunct="1">
              <a:buNone/>
            </a:pPr>
            <a:r>
              <a:rPr lang="en-US" sz="1200" dirty="0"/>
              <a:t>++ James  A. Glazier, </a:t>
            </a:r>
            <a:r>
              <a:rPr lang="en-US" sz="1200" dirty="0" err="1"/>
              <a:t>Biocomplexity</a:t>
            </a:r>
            <a:r>
              <a:rPr lang="en-US" sz="1200" dirty="0"/>
              <a:t> Institute Intelligent Systems Engineering, Indiana University, Bloomington, IN</a:t>
            </a:r>
          </a:p>
        </p:txBody>
      </p:sp>
    </p:spTree>
    <p:extLst>
      <p:ext uri="{BB962C8B-B14F-4D97-AF65-F5344CB8AC3E}">
        <p14:creationId xmlns:p14="http://schemas.microsoft.com/office/powerpoint/2010/main" val="25451109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40EDB3-CFED-2346-8F8F-8BE43ED56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Metabolic Network++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9EE2631-9082-4545-8715-39EA2875BC5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23</a:t>
            </a:fld>
            <a:endParaRPr lang="en-US" altLang="x-none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2974C8-EFC4-3D48-94C5-6F30932CEC1E}"/>
              </a:ext>
            </a:extLst>
          </p:cNvPr>
          <p:cNvSpPr txBox="1"/>
          <p:nvPr/>
        </p:nvSpPr>
        <p:spPr>
          <a:xfrm>
            <a:off x="457200" y="1219200"/>
            <a:ext cx="3989387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</a:t>
            </a:r>
            <a:r>
              <a:rPr lang="en-US" sz="2000" b="1" dirty="0"/>
              <a:t> Metabolic network </a:t>
            </a:r>
            <a:r>
              <a:rPr lang="en-US" sz="2000" dirty="0"/>
              <a:t>is a network of chemical reactions in a cell that transforms biomolecules to create energy, create cellular structures, and perform cellular processes.</a:t>
            </a:r>
          </a:p>
          <a:p>
            <a:endParaRPr lang="en-US" sz="2000" dirty="0"/>
          </a:p>
          <a:p>
            <a:r>
              <a:rPr lang="en-US" sz="2000" dirty="0"/>
              <a:t>Digestion of glucose and other nutrients into cellular components and energy production (mostly ATP—adenosine triphosphate and NADH—nicotinamide adenine dinucleotide) are the classic functions of metabolism</a:t>
            </a:r>
          </a:p>
        </p:txBody>
      </p:sp>
      <p:pic>
        <p:nvPicPr>
          <p:cNvPr id="5" name="Picture 2" descr="Image result for bow tie metabolism">
            <a:extLst>
              <a:ext uri="{FF2B5EF4-FFF2-40B4-BE49-F238E27FC236}">
                <a16:creationId xmlns:a16="http://schemas.microsoft.com/office/drawing/2014/main" id="{E399FEDA-E250-2644-9F31-E2604A862D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244" y="1905000"/>
            <a:ext cx="4044494" cy="2747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FE84F0A-FDB7-C44A-A85F-50113827DA5A}"/>
              </a:ext>
            </a:extLst>
          </p:cNvPr>
          <p:cNvSpPr/>
          <p:nvPr/>
        </p:nvSpPr>
        <p:spPr>
          <a:xfrm>
            <a:off x="1447800" y="6045497"/>
            <a:ext cx="4114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eaLnBrk="1" hangingPunct="1">
              <a:buNone/>
            </a:pPr>
            <a:r>
              <a:rPr lang="en-US" sz="1200" dirty="0"/>
              <a:t>++ James  A. Glazier, </a:t>
            </a:r>
            <a:r>
              <a:rPr lang="en-US" sz="1200" dirty="0" err="1"/>
              <a:t>Biocomplexity</a:t>
            </a:r>
            <a:r>
              <a:rPr lang="en-US" sz="1200" dirty="0"/>
              <a:t> Institute Intelligent Systems Engineering, Indiana University, Bloomington, IN</a:t>
            </a:r>
          </a:p>
        </p:txBody>
      </p:sp>
    </p:spTree>
    <p:extLst>
      <p:ext uri="{BB962C8B-B14F-4D97-AF65-F5344CB8AC3E}">
        <p14:creationId xmlns:p14="http://schemas.microsoft.com/office/powerpoint/2010/main" val="693930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370A1F5-E61C-E64A-B5FF-402205CB0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Detailed Metabolic Network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BC1D19-094F-8F47-A219-992CDBE295D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24</a:t>
            </a:fld>
            <a:endParaRPr lang="en-US" altLang="x-none"/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C1834A61-FFA4-EE48-AE7A-8C7F1DE68A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447800"/>
            <a:ext cx="8207684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6B4172D-7746-B545-9C4E-AFC4850E3EAF}"/>
              </a:ext>
            </a:extLst>
          </p:cNvPr>
          <p:cNvSpPr/>
          <p:nvPr/>
        </p:nvSpPr>
        <p:spPr>
          <a:xfrm>
            <a:off x="1981200" y="6161581"/>
            <a:ext cx="44679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www.iubmb-nicholson.org</a:t>
            </a:r>
            <a:r>
              <a:rPr lang="en-US" dirty="0"/>
              <a:t>/</a:t>
            </a:r>
            <a:r>
              <a:rPr lang="en-US" dirty="0" err="1"/>
              <a:t>chart.html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18813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1F4E4D-26B7-DD42-AA6D-912D49047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Chemical Kinetics Basics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9A41FF-655E-4B4A-A555-40C47565F6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71599"/>
            <a:ext cx="8229600" cy="1600201"/>
          </a:xfrm>
        </p:spPr>
        <p:txBody>
          <a:bodyPr/>
          <a:lstStyle/>
          <a:p>
            <a:r>
              <a:rPr lang="en-US" dirty="0"/>
              <a:t>How fast do reactions go: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Mass action kinetics</a:t>
            </a:r>
          </a:p>
          <a:p>
            <a:pPr lvl="1"/>
            <a:r>
              <a:rPr lang="en-US" dirty="0"/>
              <a:t>Constant times the concentrations of the reactants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17FE5D-C8F7-8949-A9E0-BC80F9E56D6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25</a:t>
            </a:fld>
            <a:endParaRPr lang="en-US" altLang="x-non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69BFAE1-058D-8341-A613-1314F475EBDE}"/>
                  </a:ext>
                </a:extLst>
              </p:cNvPr>
              <p:cNvSpPr txBox="1"/>
              <p:nvPr/>
            </p:nvSpPr>
            <p:spPr>
              <a:xfrm>
                <a:off x="990600" y="1955051"/>
                <a:ext cx="3110787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69BFAE1-058D-8341-A613-1314F475EB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600" y="1955051"/>
                <a:ext cx="3110787" cy="553998"/>
              </a:xfrm>
              <a:prstGeom prst="rect">
                <a:avLst/>
              </a:prstGeom>
              <a:blipFill>
                <a:blip r:embed="rId2"/>
                <a:stretch>
                  <a:fillRect l="-2033" r="-1626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C428511-6309-3D48-9F3E-B266D1E54BB5}"/>
                  </a:ext>
                </a:extLst>
              </p:cNvPr>
              <p:cNvSpPr txBox="1"/>
              <p:nvPr/>
            </p:nvSpPr>
            <p:spPr>
              <a:xfrm>
                <a:off x="1259972" y="4114800"/>
                <a:ext cx="2914772" cy="5983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C428511-6309-3D48-9F3E-B266D1E54B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9972" y="4114800"/>
                <a:ext cx="2914772" cy="598369"/>
              </a:xfrm>
              <a:prstGeom prst="rect">
                <a:avLst/>
              </a:prstGeom>
              <a:blipFill>
                <a:blip r:embed="rId3"/>
                <a:stretch>
                  <a:fillRect l="-866" r="-2165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20DD856-C7FF-6A48-AA77-B1EA22A23597}"/>
                  </a:ext>
                </a:extLst>
              </p:cNvPr>
              <p:cNvSpPr txBox="1"/>
              <p:nvPr/>
            </p:nvSpPr>
            <p:spPr>
              <a:xfrm>
                <a:off x="2362200" y="1752600"/>
                <a:ext cx="383438" cy="3989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20DD856-C7FF-6A48-AA77-B1EA22A235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2200" y="1752600"/>
                <a:ext cx="383438" cy="398955"/>
              </a:xfrm>
              <a:prstGeom prst="rect">
                <a:avLst/>
              </a:prstGeom>
              <a:blipFill>
                <a:blip r:embed="rId4"/>
                <a:stretch>
                  <a:fillRect l="-6452" r="-9677" b="-28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BD6BFE2-8D91-A947-9886-AE77CCBE8407}"/>
                  </a:ext>
                </a:extLst>
              </p:cNvPr>
              <p:cNvSpPr txBox="1"/>
              <p:nvPr/>
            </p:nvSpPr>
            <p:spPr>
              <a:xfrm>
                <a:off x="5181600" y="1506045"/>
                <a:ext cx="383438" cy="3989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BD6BFE2-8D91-A947-9886-AE77CCBE84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1600" y="1506045"/>
                <a:ext cx="383438" cy="398955"/>
              </a:xfrm>
              <a:prstGeom prst="rect">
                <a:avLst/>
              </a:prstGeom>
              <a:blipFill>
                <a:blip r:embed="rId5"/>
                <a:stretch>
                  <a:fillRect l="-10000" r="-10000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96344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B2739-E262-044B-A00D-BA44A026C6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1000"/>
            <a:ext cx="7315200" cy="838200"/>
          </a:xfrm>
        </p:spPr>
        <p:txBody>
          <a:bodyPr/>
          <a:lstStyle/>
          <a:p>
            <a:pPr algn="r"/>
            <a:r>
              <a:rPr lang="en-US" dirty="0"/>
              <a:t>Reversible Reactions &amp; Steady State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543EAB-ECFF-0E43-A4E7-7681C5B6072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371599"/>
                <a:ext cx="8229600" cy="1524001"/>
              </a:xfrm>
            </p:spPr>
            <p:txBody>
              <a:bodyPr/>
              <a:lstStyle/>
              <a:p>
                <a:r>
                  <a:rPr lang="en-US" dirty="0"/>
                  <a:t>Reversible reaction ex:</a:t>
                </a:r>
              </a:p>
              <a:p>
                <a:r>
                  <a:rPr lang="en-US" dirty="0"/>
                  <a:t>What are the concentrations of reactants and products when the reactions have run for a long time? This occurs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Mass action kinetics steady state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543EAB-ECFF-0E43-A4E7-7681C5B6072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371599"/>
                <a:ext cx="8229600" cy="1524001"/>
              </a:xfrm>
              <a:blipFill>
                <a:blip r:embed="rId2"/>
                <a:stretch>
                  <a:fillRect l="-1852" t="-5833" r="-463" b="-9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3B2D74-EEA6-4C45-A72C-CC44B9B8E79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26</a:t>
            </a:fld>
            <a:endParaRPr lang="en-US" altLang="x-none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FF1F817-F428-094F-BE1C-6D760DC05F49}"/>
              </a:ext>
            </a:extLst>
          </p:cNvPr>
          <p:cNvGrpSpPr/>
          <p:nvPr/>
        </p:nvGrpSpPr>
        <p:grpSpPr>
          <a:xfrm>
            <a:off x="5410200" y="838200"/>
            <a:ext cx="537050" cy="1568276"/>
            <a:chOff x="1402413" y="4903009"/>
            <a:chExt cx="537050" cy="156827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8CF08C4B-280D-2742-8EAE-ECBDEDA18CF1}"/>
                    </a:ext>
                  </a:extLst>
                </p:cNvPr>
                <p:cNvSpPr txBox="1"/>
                <p:nvPr/>
              </p:nvSpPr>
              <p:spPr>
                <a:xfrm>
                  <a:off x="1402413" y="5486400"/>
                  <a:ext cx="523348" cy="98488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←</m:t>
                        </m:r>
                      </m:oMath>
                    </m:oMathPara>
                  </a14:m>
                  <a:endParaRPr lang="en-US" sz="3200" b="0" dirty="0"/>
                </a:p>
                <a:p>
                  <a:endParaRPr lang="en-US" sz="32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8CF08C4B-280D-2742-8EAE-ECBDEDA18C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02413" y="5486400"/>
                  <a:ext cx="523348" cy="984885"/>
                </a:xfrm>
                <a:prstGeom prst="rect">
                  <a:avLst/>
                </a:prstGeom>
                <a:blipFill>
                  <a:blip r:embed="rId3"/>
                  <a:stretch>
                    <a:fillRect l="-2381" r="-238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EC6D824C-89CC-5248-8FC0-93B49FE9DE4E}"/>
                    </a:ext>
                  </a:extLst>
                </p:cNvPr>
                <p:cNvSpPr txBox="1"/>
                <p:nvPr/>
              </p:nvSpPr>
              <p:spPr>
                <a:xfrm flipH="1" flipV="1">
                  <a:off x="1416115" y="4903009"/>
                  <a:ext cx="523348" cy="98488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←</m:t>
                        </m:r>
                      </m:oMath>
                    </m:oMathPara>
                  </a14:m>
                  <a:endParaRPr lang="en-US" sz="3200" b="0" dirty="0"/>
                </a:p>
                <a:p>
                  <a:endParaRPr lang="en-US" sz="3200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EC6D824C-89CC-5248-8FC0-93B49FE9DE4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 flipV="1">
                  <a:off x="1416115" y="4903009"/>
                  <a:ext cx="523348" cy="984885"/>
                </a:xfrm>
                <a:prstGeom prst="rect">
                  <a:avLst/>
                </a:prstGeom>
                <a:blipFill>
                  <a:blip r:embed="rId4"/>
                  <a:stretch>
                    <a:fillRect r="-238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6A7C0C4-415A-2647-83DE-A6467D54F177}"/>
                  </a:ext>
                </a:extLst>
              </p:cNvPr>
              <p:cNvSpPr txBox="1"/>
              <p:nvPr/>
            </p:nvSpPr>
            <p:spPr>
              <a:xfrm>
                <a:off x="5848992" y="1394043"/>
                <a:ext cx="1146404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3200" b="0" dirty="0"/>
                  <a:t>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6A7C0C4-415A-2647-83DE-A6467D54F1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8992" y="1394043"/>
                <a:ext cx="1146404" cy="492443"/>
              </a:xfrm>
              <a:prstGeom prst="rect">
                <a:avLst/>
              </a:prstGeom>
              <a:blipFill>
                <a:blip r:embed="rId5"/>
                <a:stretch>
                  <a:fillRect l="-2198" r="-8791"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97C1D1D-4414-C440-8862-0E1F648CB1BA}"/>
                  </a:ext>
                </a:extLst>
              </p:cNvPr>
              <p:cNvSpPr txBox="1"/>
              <p:nvPr/>
            </p:nvSpPr>
            <p:spPr>
              <a:xfrm>
                <a:off x="4680167" y="1371600"/>
                <a:ext cx="65383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𝐴𝐵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97C1D1D-4414-C440-8862-0E1F648CB1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0167" y="1371600"/>
                <a:ext cx="653833" cy="492443"/>
              </a:xfrm>
              <a:prstGeom prst="rect">
                <a:avLst/>
              </a:prstGeom>
              <a:blipFill>
                <a:blip r:embed="rId6"/>
                <a:stretch>
                  <a:fillRect l="-13462" r="-9615"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0C4C9E6-1ACC-CD49-BFAD-F2B80DFB0FAC}"/>
                  </a:ext>
                </a:extLst>
              </p:cNvPr>
              <p:cNvSpPr txBox="1"/>
              <p:nvPr/>
            </p:nvSpPr>
            <p:spPr>
              <a:xfrm>
                <a:off x="914400" y="4191000"/>
                <a:ext cx="7141635" cy="5983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≡ </m:t>
                      </m:r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𝐴𝐵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0C4C9E6-1ACC-CD49-BFAD-F2B80DFB0F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0" y="4191000"/>
                <a:ext cx="7141635" cy="598369"/>
              </a:xfrm>
              <a:prstGeom prst="rect">
                <a:avLst/>
              </a:prstGeom>
              <a:blipFill>
                <a:blip r:embed="rId7"/>
                <a:stretch>
                  <a:fillRect l="-178" t="-6250" r="-712" b="-27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EF15F11-4AF4-CB44-BBF1-5E273364C7B6}"/>
                  </a:ext>
                </a:extLst>
              </p:cNvPr>
              <p:cNvSpPr txBox="1"/>
              <p:nvPr/>
            </p:nvSpPr>
            <p:spPr>
              <a:xfrm>
                <a:off x="5540347" y="1142673"/>
                <a:ext cx="288028" cy="2992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EF15F11-4AF4-CB44-BBF1-5E273364C7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0347" y="1142673"/>
                <a:ext cx="288028" cy="299249"/>
              </a:xfrm>
              <a:prstGeom prst="rect">
                <a:avLst/>
              </a:prstGeom>
              <a:blipFill>
                <a:blip r:embed="rId8"/>
                <a:stretch>
                  <a:fillRect l="-8333" r="-8333" b="-2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C0DD145-ECEC-DF4E-A257-ED3C9FC30D91}"/>
                  </a:ext>
                </a:extLst>
              </p:cNvPr>
              <p:cNvSpPr txBox="1"/>
              <p:nvPr/>
            </p:nvSpPr>
            <p:spPr>
              <a:xfrm>
                <a:off x="5533696" y="1692281"/>
                <a:ext cx="2802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C0DD145-ECEC-DF4E-A257-ED3C9FC30D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3696" y="1692281"/>
                <a:ext cx="280270" cy="276999"/>
              </a:xfrm>
              <a:prstGeom prst="rect">
                <a:avLst/>
              </a:prstGeom>
              <a:blipFill>
                <a:blip r:embed="rId9"/>
                <a:stretch>
                  <a:fillRect l="-8696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7E77A26-4F3A-E443-B8C3-592EDC376AD3}"/>
                  </a:ext>
                </a:extLst>
              </p:cNvPr>
              <p:cNvSpPr txBox="1"/>
              <p:nvPr/>
            </p:nvSpPr>
            <p:spPr>
              <a:xfrm>
                <a:off x="1217481" y="5336345"/>
                <a:ext cx="2744919" cy="9008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i="1" smtClean="0">
                              <a:latin typeface="Cambria Math" panose="02040503050406030204" pitchFamily="18" charset="0"/>
                            </a:rPr>
                            <m:t>K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𝐴𝐵</m:t>
                          </m:r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7E77A26-4F3A-E443-B8C3-592EDC376A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7481" y="5336345"/>
                <a:ext cx="2744919" cy="900824"/>
              </a:xfrm>
              <a:prstGeom prst="rect">
                <a:avLst/>
              </a:prstGeom>
              <a:blipFill>
                <a:blip r:embed="rId10"/>
                <a:stretch>
                  <a:fillRect l="-2315" r="-3704" b="-70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6897DAB8-A737-1D4F-9537-CC4B2026B6E3}"/>
              </a:ext>
            </a:extLst>
          </p:cNvPr>
          <p:cNvSpPr txBox="1"/>
          <p:nvPr/>
        </p:nvSpPr>
        <p:spPr>
          <a:xfrm>
            <a:off x="1219200" y="5017969"/>
            <a:ext cx="2877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Disassociation Constant</a:t>
            </a:r>
          </a:p>
        </p:txBody>
      </p:sp>
    </p:spTree>
    <p:extLst>
      <p:ext uri="{BB962C8B-B14F-4D97-AF65-F5344CB8AC3E}">
        <p14:creationId xmlns:p14="http://schemas.microsoft.com/office/powerpoint/2010/main" val="17984462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09600"/>
            <a:ext cx="8229600" cy="1143000"/>
          </a:xfrm>
        </p:spPr>
        <p:txBody>
          <a:bodyPr/>
          <a:lstStyle/>
          <a:p>
            <a:r>
              <a:rPr lang="en-US" dirty="0"/>
              <a:t>Biochemical Reactions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4010527"/>
            <a:ext cx="8504991" cy="2347160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FFFFFF"/>
                </a:solidFill>
              </a:rPr>
              <a:t>But Arcs are often bidirectional</a:t>
            </a:r>
          </a:p>
          <a:p>
            <a:pPr marL="0" indent="0">
              <a:buNone/>
            </a:pPr>
            <a:r>
              <a:rPr lang="en-US" dirty="0">
                <a:solidFill>
                  <a:srgbClr val="FFFFFF"/>
                </a:solidFill>
              </a:rPr>
              <a:t>	(since chemical reactions can be reversed)</a:t>
            </a:r>
          </a:p>
          <a:p>
            <a:pPr marL="0" indent="0">
              <a:buNone/>
            </a:pPr>
            <a:r>
              <a:rPr lang="en-US" dirty="0">
                <a:solidFill>
                  <a:srgbClr val="FFFFFF"/>
                </a:solidFill>
              </a:rPr>
              <a:t>And enzymes may be modified in pathway regulation</a:t>
            </a:r>
          </a:p>
          <a:p>
            <a:pPr marL="0" indent="0">
              <a:buNone/>
            </a:pPr>
            <a:r>
              <a:rPr lang="en-US" dirty="0">
                <a:solidFill>
                  <a:srgbClr val="FFFFFF"/>
                </a:solidFill>
              </a:rPr>
              <a:t>	(self-modifying code!)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FD5F9-934F-BA42-8B8B-13A9379B7EB7}" type="slidenum">
              <a:rPr lang="en-US" smtClean="0"/>
              <a:t>27</a:t>
            </a:fld>
            <a:endParaRPr lang="en-US" dirty="0"/>
          </a:p>
        </p:txBody>
      </p:sp>
      <p:sp>
        <p:nvSpPr>
          <p:cNvPr id="6" name="Data 5"/>
          <p:cNvSpPr/>
          <p:nvPr/>
        </p:nvSpPr>
        <p:spPr>
          <a:xfrm>
            <a:off x="267369" y="2592141"/>
            <a:ext cx="2860842" cy="1056105"/>
          </a:xfrm>
          <a:prstGeom prst="flowChartInputOutpu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Reactant</a:t>
            </a:r>
          </a:p>
          <a:p>
            <a:pPr algn="ctr"/>
            <a:r>
              <a:rPr lang="en-US" sz="2800" dirty="0"/>
              <a:t>Molecules</a:t>
            </a:r>
          </a:p>
        </p:txBody>
      </p:sp>
      <p:sp>
        <p:nvSpPr>
          <p:cNvPr id="8" name="Alternate Process 7"/>
          <p:cNvSpPr/>
          <p:nvPr/>
        </p:nvSpPr>
        <p:spPr>
          <a:xfrm>
            <a:off x="3716420" y="2699085"/>
            <a:ext cx="1737895" cy="834190"/>
          </a:xfrm>
          <a:prstGeom prst="flowChartAlternateProcess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Enzyme</a:t>
            </a:r>
          </a:p>
        </p:txBody>
      </p:sp>
      <p:sp>
        <p:nvSpPr>
          <p:cNvPr id="9" name="Data 8"/>
          <p:cNvSpPr/>
          <p:nvPr/>
        </p:nvSpPr>
        <p:spPr>
          <a:xfrm>
            <a:off x="6069263" y="2477170"/>
            <a:ext cx="2892927" cy="1056105"/>
          </a:xfrm>
          <a:prstGeom prst="flowChartInputOutpu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Product</a:t>
            </a:r>
          </a:p>
          <a:p>
            <a:pPr algn="ctr"/>
            <a:r>
              <a:rPr lang="en-US" sz="2800" dirty="0"/>
              <a:t>Molecules</a:t>
            </a:r>
          </a:p>
        </p:txBody>
      </p:sp>
      <p:sp>
        <p:nvSpPr>
          <p:cNvPr id="10" name="Right Arrow 9"/>
          <p:cNvSpPr/>
          <p:nvPr/>
        </p:nvSpPr>
        <p:spPr>
          <a:xfrm>
            <a:off x="2981159" y="2939716"/>
            <a:ext cx="695157" cy="173789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>
            <a:off x="5593348" y="2939716"/>
            <a:ext cx="695157" cy="173789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/>
          <p:cNvSpPr/>
          <p:nvPr/>
        </p:nvSpPr>
        <p:spPr>
          <a:xfrm flipH="1">
            <a:off x="5454315" y="3185694"/>
            <a:ext cx="695157" cy="173789"/>
          </a:xfrm>
          <a:prstGeom prst="rightArrow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/>
        </p:nvSpPr>
        <p:spPr>
          <a:xfrm flipH="1">
            <a:off x="2860840" y="3184359"/>
            <a:ext cx="695157" cy="173789"/>
          </a:xfrm>
          <a:prstGeom prst="rightArrow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lternate Process 13"/>
          <p:cNvSpPr/>
          <p:nvPr/>
        </p:nvSpPr>
        <p:spPr>
          <a:xfrm>
            <a:off x="3735140" y="4042610"/>
            <a:ext cx="1737895" cy="834190"/>
          </a:xfrm>
          <a:prstGeom prst="flowChartAlternateProcess">
            <a:avLst/>
          </a:prstGeom>
          <a:solidFill>
            <a:srgbClr val="66006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Another Enzyme</a:t>
            </a:r>
          </a:p>
        </p:txBody>
      </p:sp>
      <p:sp>
        <p:nvSpPr>
          <p:cNvPr id="15" name="U-Turn Arrow 14"/>
          <p:cNvSpPr/>
          <p:nvPr/>
        </p:nvSpPr>
        <p:spPr>
          <a:xfrm rot="16200000" flipV="1">
            <a:off x="5221703" y="3621501"/>
            <a:ext cx="1002631" cy="478595"/>
          </a:xfrm>
          <a:prstGeom prst="uturnArrow">
            <a:avLst/>
          </a:prstGeom>
          <a:solidFill>
            <a:srgbClr val="66006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U-Turn Arrow 15"/>
          <p:cNvSpPr/>
          <p:nvPr/>
        </p:nvSpPr>
        <p:spPr>
          <a:xfrm rot="16200000" flipH="1">
            <a:off x="2975807" y="3693689"/>
            <a:ext cx="1002631" cy="478595"/>
          </a:xfrm>
          <a:prstGeom prst="uturnArrow">
            <a:avLst/>
          </a:prstGeom>
          <a:solidFill>
            <a:srgbClr val="66006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8597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4DECCC-F6FC-C24E-B0D9-E8EFBA05E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Enzymes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C16BF2-A92C-C743-AC49-1896C1C0DF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990600"/>
            <a:ext cx="8229600" cy="1676400"/>
          </a:xfrm>
        </p:spPr>
        <p:txBody>
          <a:bodyPr/>
          <a:lstStyle/>
          <a:p>
            <a:r>
              <a:rPr lang="en-US" dirty="0"/>
              <a:t>Proteins that accelerate biochemical reactions.</a:t>
            </a:r>
          </a:p>
          <a:p>
            <a:r>
              <a:rPr lang="en-US" dirty="0"/>
              <a:t>Omni-present in biology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1F8FA2-3FC8-734E-8843-211D17CC4C7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28</a:t>
            </a:fld>
            <a:endParaRPr lang="en-US" altLang="x-non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3BD4C7-29F2-6243-9B17-41C57C5F62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235" y="3565525"/>
            <a:ext cx="7572671" cy="304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CFD8BA8-0548-6340-A347-A380DDD6A3C0}"/>
              </a:ext>
            </a:extLst>
          </p:cNvPr>
          <p:cNvSpPr txBox="1"/>
          <p:nvPr/>
        </p:nvSpPr>
        <p:spPr>
          <a:xfrm>
            <a:off x="533400" y="3045767"/>
            <a:ext cx="44903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Enzymes work by induced fit.</a:t>
            </a:r>
          </a:p>
        </p:txBody>
      </p:sp>
    </p:spTree>
    <p:extLst>
      <p:ext uri="{BB962C8B-B14F-4D97-AF65-F5344CB8AC3E}">
        <p14:creationId xmlns:p14="http://schemas.microsoft.com/office/powerpoint/2010/main" val="2993910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7C76E-23B0-4D44-A400-BE14F6CC5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Enzymes and Reaction Kinetics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FB7B0C-912B-364A-86D4-486920BEC63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29</a:t>
            </a:fld>
            <a:endParaRPr lang="en-US" altLang="x-none"/>
          </a:p>
        </p:txBody>
      </p:sp>
      <p:pic>
        <p:nvPicPr>
          <p:cNvPr id="2050" name="Picture 2" descr="Enzyme kinetics">
            <a:extLst>
              <a:ext uri="{FF2B5EF4-FFF2-40B4-BE49-F238E27FC236}">
                <a16:creationId xmlns:a16="http://schemas.microsoft.com/office/drawing/2014/main" id="{18BF88A3-5632-2C46-A046-74BAE44E65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3505200"/>
            <a:ext cx="4979406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BC66E8-C465-2744-BF1C-1ED36C5596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200" y="1371600"/>
            <a:ext cx="3936211" cy="158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225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757013-2D9A-7D44-BE4D-91514EED9D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Biomedical Engineering?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FE278B-BA62-0444-B4E5-83AF68A3D69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3</a:t>
            </a:fld>
            <a:endParaRPr lang="en-US" altLang="x-non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E97FFC-A36C-2146-A1BC-6C2D95AB00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884" y="18927099"/>
            <a:ext cx="3254917" cy="161722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5B2C06E-7C46-1542-83D2-8F6D50DFCE11}"/>
              </a:ext>
            </a:extLst>
          </p:cNvPr>
          <p:cNvSpPr txBox="1"/>
          <p:nvPr/>
        </p:nvSpPr>
        <p:spPr>
          <a:xfrm>
            <a:off x="914400" y="1219200"/>
            <a:ext cx="27719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Precision Medicine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91CDE1-EA9C-A54D-A341-10D010BB090F}"/>
              </a:ext>
            </a:extLst>
          </p:cNvPr>
          <p:cNvSpPr txBox="1"/>
          <p:nvPr/>
        </p:nvSpPr>
        <p:spPr>
          <a:xfrm>
            <a:off x="4930355" y="1219200"/>
            <a:ext cx="23086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Novel Materials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F176CD1-2C0E-9640-B07B-EE6C3D7B81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8050" y="2057400"/>
            <a:ext cx="3968750" cy="23812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416D2FC-D4C4-4B44-ADD6-4DEFFBDF18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1293" y="1808881"/>
            <a:ext cx="3060700" cy="307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813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0AA9C9-E239-7743-90FF-DD02A8D06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Enzyme Inhibition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4F0A596-A0A7-154A-8619-5AE578F3CF8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30</a:t>
            </a:fld>
            <a:endParaRPr lang="en-US" altLang="x-non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D0A6C47-AD81-BA43-8F9F-7E1B7CC457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1415" y="3929094"/>
            <a:ext cx="3886200" cy="27005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D6E6907-28A0-5E4D-BC79-C27253E818FF}"/>
              </a:ext>
            </a:extLst>
          </p:cNvPr>
          <p:cNvSpPr txBox="1"/>
          <p:nvPr/>
        </p:nvSpPr>
        <p:spPr>
          <a:xfrm>
            <a:off x="424962" y="1436132"/>
            <a:ext cx="2608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Competitive Inhibition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BA98C3A-87C3-ED42-AA22-73A3E128CC17}"/>
              </a:ext>
            </a:extLst>
          </p:cNvPr>
          <p:cNvSpPr txBox="1"/>
          <p:nvPr/>
        </p:nvSpPr>
        <p:spPr>
          <a:xfrm>
            <a:off x="336997" y="3741314"/>
            <a:ext cx="3018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Noncompetitive Inhibition</a:t>
            </a:r>
          </a:p>
        </p:txBody>
      </p:sp>
      <p:pic>
        <p:nvPicPr>
          <p:cNvPr id="3090" name="Picture 18" descr="Spring 2013 Lecture 16 &amp; 17">
            <a:extLst>
              <a:ext uri="{FF2B5EF4-FFF2-40B4-BE49-F238E27FC236}">
                <a16:creationId xmlns:a16="http://schemas.microsoft.com/office/drawing/2014/main" id="{5431C9BE-1FED-E14C-BC6C-45A5E5CDFF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692" y="4110646"/>
            <a:ext cx="2289094" cy="1692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Enzyme Inhibitors">
            <a:extLst>
              <a:ext uri="{FF2B5EF4-FFF2-40B4-BE49-F238E27FC236}">
                <a16:creationId xmlns:a16="http://schemas.microsoft.com/office/drawing/2014/main" id="{057D76A3-D561-1E4C-BCD4-DF87D0904D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8" y="2048612"/>
            <a:ext cx="2656431" cy="1194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CC3786A8-3C15-F946-89E6-5403B0F45928}"/>
              </a:ext>
            </a:extLst>
          </p:cNvPr>
          <p:cNvGrpSpPr/>
          <p:nvPr/>
        </p:nvGrpSpPr>
        <p:grpSpPr>
          <a:xfrm>
            <a:off x="3124200" y="1980085"/>
            <a:ext cx="4795750" cy="1558010"/>
            <a:chOff x="3124200" y="1980085"/>
            <a:chExt cx="4795750" cy="1558010"/>
          </a:xfrm>
        </p:grpSpPr>
        <p:pic>
          <p:nvPicPr>
            <p:cNvPr id="3088" name="Picture 16" descr="Competitive Inhibition (Molecular Biology)">
              <a:extLst>
                <a:ext uri="{FF2B5EF4-FFF2-40B4-BE49-F238E27FC236}">
                  <a16:creationId xmlns:a16="http://schemas.microsoft.com/office/drawing/2014/main" id="{DB3E1B8E-F88A-B247-B5E6-485F0D1FCDE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24200" y="1980085"/>
              <a:ext cx="4795750" cy="15580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1306468-A326-4640-BC1D-63FB64291F4F}"/>
                </a:ext>
              </a:extLst>
            </p:cNvPr>
            <p:cNvSpPr txBox="1"/>
            <p:nvPr/>
          </p:nvSpPr>
          <p:spPr>
            <a:xfrm>
              <a:off x="4402723" y="2057400"/>
              <a:ext cx="335348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Chalkboard" panose="03050602040202020205" pitchFamily="66" charset="77"/>
                </a:rPr>
                <a:t>S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4397616-E7CD-F147-8127-9CE3286FFC69}"/>
                </a:ext>
              </a:extLst>
            </p:cNvPr>
            <p:cNvSpPr txBox="1"/>
            <p:nvPr/>
          </p:nvSpPr>
          <p:spPr>
            <a:xfrm>
              <a:off x="5619588" y="2133600"/>
              <a:ext cx="476412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Chalkboard" panose="03050602040202020205" pitchFamily="66" charset="77"/>
                </a:rPr>
                <a:t>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40928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DB1498-5036-B44F-AD55-2779446CC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838200"/>
          </a:xfrm>
        </p:spPr>
        <p:txBody>
          <a:bodyPr/>
          <a:lstStyle/>
          <a:p>
            <a:r>
              <a:rPr lang="en-US" dirty="0"/>
              <a:t>Why Models?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219823-A027-6847-89E4-C0AFEF6ABAA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4</a:t>
            </a:fld>
            <a:endParaRPr lang="en-US" altLang="x-none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C10DBE4-78AB-C44D-9544-806A8D35E77E}"/>
              </a:ext>
            </a:extLst>
          </p:cNvPr>
          <p:cNvSpPr txBox="1"/>
          <p:nvPr/>
        </p:nvSpPr>
        <p:spPr>
          <a:xfrm>
            <a:off x="457200" y="1487269"/>
            <a:ext cx="37882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Disasters should occur in silico, </a:t>
            </a:r>
          </a:p>
          <a:p>
            <a:r>
              <a:rPr lang="en-US" b="1" dirty="0"/>
              <a:t>not in vivo.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E32A5C4-728A-FA41-9480-8C9E625574F0}"/>
              </a:ext>
            </a:extLst>
          </p:cNvPr>
          <p:cNvSpPr txBox="1"/>
          <p:nvPr/>
        </p:nvSpPr>
        <p:spPr>
          <a:xfrm>
            <a:off x="4898583" y="1487269"/>
            <a:ext cx="37882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Emulate experience with hardware design.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A0BBF3-9998-A14A-8135-C2D46AF6BD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0" y="2590800"/>
            <a:ext cx="3429000" cy="2387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8E8D2E6-02D1-844B-B564-CD1FF85AA3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958" y="2161032"/>
            <a:ext cx="3568700" cy="29591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DA134AD-8FBE-4646-AA79-1F1DDAEAA4D7}"/>
              </a:ext>
            </a:extLst>
          </p:cNvPr>
          <p:cNvSpPr txBox="1"/>
          <p:nvPr/>
        </p:nvSpPr>
        <p:spPr>
          <a:xfrm>
            <a:off x="457200" y="5257800"/>
            <a:ext cx="36701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(Not knowing about eigenvalues can be disastrous.)</a:t>
            </a:r>
          </a:p>
        </p:txBody>
      </p:sp>
    </p:spTree>
    <p:extLst>
      <p:ext uri="{BB962C8B-B14F-4D97-AF65-F5344CB8AC3E}">
        <p14:creationId xmlns:p14="http://schemas.microsoft.com/office/powerpoint/2010/main" val="3940654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1"/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EB0C441-527D-2540-9DC1-4B828B8A1C8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5</a:t>
            </a:fld>
            <a:endParaRPr lang="en-US" altLang="x-none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D1CE66FF-1977-0A49-8410-42701DEE9D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457200"/>
            <a:ext cx="4457636" cy="565065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1A88CC3-7D50-9B41-B7DE-32E6C06AC263}"/>
              </a:ext>
            </a:extLst>
          </p:cNvPr>
          <p:cNvSpPr txBox="1"/>
          <p:nvPr/>
        </p:nvSpPr>
        <p:spPr>
          <a:xfrm>
            <a:off x="5410200" y="4343400"/>
            <a:ext cx="33105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Advances in Enzyme Regulation, 1990.</a:t>
            </a:r>
          </a:p>
        </p:txBody>
      </p:sp>
    </p:spTree>
    <p:extLst>
      <p:ext uri="{BB962C8B-B14F-4D97-AF65-F5344CB8AC3E}">
        <p14:creationId xmlns:p14="http://schemas.microsoft.com/office/powerpoint/2010/main" val="4306257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FDFB2FAE-B8E9-0246-B8DD-D60CBDCDCC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712246"/>
            <a:ext cx="3276600" cy="475834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46FE77C-DB36-EB49-A52D-4AA39697B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28600"/>
            <a:ext cx="8458200" cy="838200"/>
          </a:xfrm>
        </p:spPr>
        <p:txBody>
          <a:bodyPr/>
          <a:lstStyle/>
          <a:p>
            <a:r>
              <a:rPr lang="en-US" sz="2800" dirty="0"/>
              <a:t>Determining the Impact of Enzymes on Metabolites*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386F258-CBB0-5544-929B-736867924EE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6</a:t>
            </a:fld>
            <a:endParaRPr lang="en-US" altLang="x-none"/>
          </a:p>
        </p:txBody>
      </p:sp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666BCE0A-4398-A048-ADC3-1BC4410E13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3922" y="2743200"/>
            <a:ext cx="4440540" cy="331550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DA0BD09-5608-E34E-8DCA-74A793C3D086}"/>
              </a:ext>
            </a:extLst>
          </p:cNvPr>
          <p:cNvSpPr/>
          <p:nvPr/>
        </p:nvSpPr>
        <p:spPr>
          <a:xfrm>
            <a:off x="381000" y="980182"/>
            <a:ext cx="8513064" cy="107721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600" dirty="0"/>
              <a:t>﻿The aspartate-derived amino-acid pathway from plants is well suited for analyzing the function of the allosteric network of interactions in branched pathways. For this purpose, a detailed kinetic model of the system in the plant model Arabidopsis was constructed on the basis of in vitro kinetic measurements.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2D36D8F-12F5-A94A-8259-7C4A1F869A63}"/>
              </a:ext>
            </a:extLst>
          </p:cNvPr>
          <p:cNvSpPr txBox="1"/>
          <p:nvPr/>
        </p:nvSpPr>
        <p:spPr>
          <a:xfrm>
            <a:off x="1937362" y="6400800"/>
            <a:ext cx="39544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*</a:t>
            </a:r>
            <a:r>
              <a:rPr lang="en-US" sz="1400" dirty="0" err="1"/>
              <a:t>Curien</a:t>
            </a:r>
            <a:r>
              <a:rPr lang="en-US" sz="1400" dirty="0"/>
              <a:t> et al., Molecular Systems Biology, 2009</a:t>
            </a:r>
          </a:p>
        </p:txBody>
      </p:sp>
    </p:spTree>
    <p:extLst>
      <p:ext uri="{BB962C8B-B14F-4D97-AF65-F5344CB8AC3E}">
        <p14:creationId xmlns:p14="http://schemas.microsoft.com/office/powerpoint/2010/main" val="187397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b="1" dirty="0"/>
              <a:t>Scientific Goals of Modeling in Biology++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dirty="0"/>
              <a:t>To </a:t>
            </a:r>
            <a:r>
              <a:rPr lang="en-US" dirty="0">
                <a:solidFill>
                  <a:srgbClr val="00CC00"/>
                </a:solidFill>
              </a:rPr>
              <a:t>explain biological processes</a:t>
            </a:r>
            <a:r>
              <a:rPr lang="en-US" dirty="0"/>
              <a:t> that result in observed phenomena</a:t>
            </a:r>
          </a:p>
          <a:p>
            <a:pPr eaLnBrk="1" hangingPunct="1">
              <a:lnSpc>
                <a:spcPct val="90000"/>
              </a:lnSpc>
            </a:pPr>
            <a:r>
              <a:rPr lang="en-US" dirty="0"/>
              <a:t>To </a:t>
            </a:r>
            <a:r>
              <a:rPr lang="en-US" dirty="0">
                <a:solidFill>
                  <a:srgbClr val="00CC00"/>
                </a:solidFill>
              </a:rPr>
              <a:t>predict</a:t>
            </a:r>
            <a:r>
              <a:rPr lang="en-US" dirty="0"/>
              <a:t> previously unobserved phenomena</a:t>
            </a:r>
          </a:p>
          <a:p>
            <a:pPr eaLnBrk="1" hangingPunct="1">
              <a:lnSpc>
                <a:spcPct val="90000"/>
              </a:lnSpc>
            </a:pPr>
            <a:r>
              <a:rPr lang="en-US" dirty="0"/>
              <a:t>To </a:t>
            </a:r>
            <a:r>
              <a:rPr lang="en-US" dirty="0">
                <a:solidFill>
                  <a:srgbClr val="00CC00"/>
                </a:solidFill>
              </a:rPr>
              <a:t>identify</a:t>
            </a:r>
            <a:r>
              <a:rPr lang="en-US" dirty="0"/>
              <a:t> key generic mechanisms</a:t>
            </a:r>
          </a:p>
          <a:p>
            <a:pPr eaLnBrk="1" hangingPunct="1">
              <a:lnSpc>
                <a:spcPct val="90000"/>
              </a:lnSpc>
            </a:pPr>
            <a:r>
              <a:rPr lang="en-US" dirty="0"/>
              <a:t>To </a:t>
            </a:r>
            <a:r>
              <a:rPr lang="en-US" dirty="0">
                <a:solidFill>
                  <a:srgbClr val="00CC00"/>
                </a:solidFill>
              </a:rPr>
              <a:t>guide experiments</a:t>
            </a:r>
            <a:r>
              <a:rPr lang="en-US" dirty="0"/>
              <a:t>: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Suggest new experiments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Help interpret experiments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/>
              <a:t>Experiments are limited in number and control, computer simulations can test many more perturbations to explore their consequences</a:t>
            </a:r>
          </a:p>
          <a:p>
            <a:pPr lvl="1" eaLnBrk="1" hangingPunct="1">
              <a:lnSpc>
                <a:spcPct val="90000"/>
              </a:lnSpc>
            </a:pP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9F4CE90-9EEA-BB4B-8117-53C5528E4AC0}"/>
              </a:ext>
            </a:extLst>
          </p:cNvPr>
          <p:cNvSpPr/>
          <p:nvPr/>
        </p:nvSpPr>
        <p:spPr>
          <a:xfrm>
            <a:off x="1600200" y="6117770"/>
            <a:ext cx="4114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eaLnBrk="1" hangingPunct="1">
              <a:buNone/>
            </a:pPr>
            <a:r>
              <a:rPr lang="en-US" sz="1200" dirty="0"/>
              <a:t>++ James  A. Glazier, </a:t>
            </a:r>
            <a:r>
              <a:rPr lang="en-US" sz="1200" dirty="0" err="1"/>
              <a:t>Biocomplexity</a:t>
            </a:r>
            <a:r>
              <a:rPr lang="en-US" sz="1200" dirty="0"/>
              <a:t> Institute Intelligent Systems Engineering, Indiana University, Bloomington, IN</a:t>
            </a:r>
          </a:p>
        </p:txBody>
      </p:sp>
    </p:spTree>
    <p:extLst>
      <p:ext uri="{BB962C8B-B14F-4D97-AF65-F5344CB8AC3E}">
        <p14:creationId xmlns:p14="http://schemas.microsoft.com/office/powerpoint/2010/main" val="27388895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90C9348-93FC-474E-90E5-9A6A5DEB9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Goals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D1FA013-E440-A84A-B9DD-8011D8EC50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Learn essentials of enzyme kinetics</a:t>
            </a:r>
          </a:p>
          <a:p>
            <a:r>
              <a:rPr lang="en-US" dirty="0"/>
              <a:t>Develop skills with building quantitative models of biological systems using enzyme kinetics</a:t>
            </a:r>
          </a:p>
          <a:p>
            <a:r>
              <a:rPr lang="en-US" dirty="0"/>
              <a:t>Skill with using tellurium (and related python packages) to develop reproducible models</a:t>
            </a:r>
          </a:p>
          <a:p>
            <a:pPr lvl="1"/>
            <a:r>
              <a:rPr lang="en-US" dirty="0"/>
              <a:t>Estimate parameters</a:t>
            </a:r>
          </a:p>
          <a:p>
            <a:pPr lvl="1"/>
            <a:r>
              <a:rPr lang="en-US" dirty="0"/>
              <a:t>Estimate parameter uncertainty</a:t>
            </a:r>
          </a:p>
          <a:p>
            <a:pPr lvl="1"/>
            <a:r>
              <a:rPr lang="en-US" dirty="0"/>
              <a:t>Engineering discipline for model development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09725FB-4D60-194A-93BB-E892C764F2E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8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054036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8E63E-3C2D-434C-98E4-8B80E4E43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3E4A0F-B2A3-764C-B872-E64D8A8123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5029200"/>
          </a:xfrm>
        </p:spPr>
        <p:txBody>
          <a:bodyPr/>
          <a:lstStyle/>
          <a:p>
            <a:r>
              <a:rPr lang="en-US" sz="2800" dirty="0"/>
              <a:t>Herbert M Sauro, Associate Professor BIOE</a:t>
            </a:r>
          </a:p>
          <a:p>
            <a:pPr lvl="1"/>
            <a:r>
              <a:rPr lang="en-US" sz="2400" dirty="0"/>
              <a:t>PhD in Systems Biology</a:t>
            </a:r>
          </a:p>
          <a:p>
            <a:pPr lvl="1"/>
            <a:r>
              <a:rPr lang="en-US" sz="2400" dirty="0"/>
              <a:t>Current Research</a:t>
            </a:r>
          </a:p>
          <a:p>
            <a:pPr lvl="2"/>
            <a:r>
              <a:rPr lang="en-US" sz="2000" dirty="0"/>
              <a:t>Dynamics and operation of cellular processes</a:t>
            </a:r>
          </a:p>
          <a:p>
            <a:pPr lvl="2"/>
            <a:r>
              <a:rPr lang="en-US" sz="2000" dirty="0"/>
              <a:t>Clinically reliable approaches to modeling complex systems</a:t>
            </a:r>
            <a:endParaRPr lang="en-US" sz="1800" dirty="0"/>
          </a:p>
          <a:p>
            <a:r>
              <a:rPr lang="en-US" sz="2800" dirty="0"/>
              <a:t>Joseph </a:t>
            </a:r>
            <a:r>
              <a:rPr lang="en-US" sz="2800" dirty="0" err="1"/>
              <a:t>Hellerstein</a:t>
            </a:r>
            <a:r>
              <a:rPr lang="en-US" sz="2800" dirty="0"/>
              <a:t>, Senior Fellow </a:t>
            </a:r>
            <a:r>
              <a:rPr lang="en-US" sz="2800" dirty="0" err="1"/>
              <a:t>eScience</a:t>
            </a:r>
            <a:r>
              <a:rPr lang="en-US" sz="2800" dirty="0"/>
              <a:t> Institute, Affiliate Professor CSE</a:t>
            </a:r>
          </a:p>
          <a:p>
            <a:pPr lvl="1"/>
            <a:r>
              <a:rPr lang="en-US" sz="2400" dirty="0"/>
              <a:t>PhD in Computer Science</a:t>
            </a:r>
          </a:p>
          <a:p>
            <a:pPr lvl="1"/>
            <a:r>
              <a:rPr lang="en-US" sz="2400" dirty="0"/>
              <a:t>Industry (30+ years): IBM Research, Microsoft, Google</a:t>
            </a:r>
          </a:p>
          <a:p>
            <a:pPr lvl="2"/>
            <a:r>
              <a:rPr lang="en-US" sz="1800" dirty="0"/>
              <a:t>Mathematical models of distributed computing systems</a:t>
            </a:r>
          </a:p>
          <a:p>
            <a:pPr lvl="1"/>
            <a:r>
              <a:rPr lang="en-US" sz="2400" dirty="0"/>
              <a:t>Research</a:t>
            </a:r>
          </a:p>
          <a:p>
            <a:pPr lvl="2"/>
            <a:r>
              <a:rPr lang="en-US" sz="2000" dirty="0"/>
              <a:t>Modeling evolution of microbial communities</a:t>
            </a:r>
          </a:p>
          <a:p>
            <a:pPr lvl="2"/>
            <a:r>
              <a:rPr lang="en-US" sz="2000" dirty="0"/>
              <a:t>Model Engineering (tools for building biomedical models)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A353FC-FB4D-3440-BB1B-2F1290448AC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9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31278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148718</TotalTime>
  <Words>1118</Words>
  <Application>Microsoft Macintosh PowerPoint</Application>
  <PresentationFormat>On-screen Show (4:3)</PresentationFormat>
  <Paragraphs>197</Paragraphs>
  <Slides>30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5" baseType="lpstr">
      <vt:lpstr>Arial</vt:lpstr>
      <vt:lpstr>Calibri</vt:lpstr>
      <vt:lpstr>Cambria Math</vt:lpstr>
      <vt:lpstr>Chalkboard</vt:lpstr>
      <vt:lpstr>Office Theme</vt:lpstr>
      <vt:lpstr>BIOE 498 / BIOE 599: Computational Systems Biology for Medical Applications  CSE 599V: Advancing Biomedical Models  Lecture 1: Introduction and Biochemistry Basics  </vt:lpstr>
      <vt:lpstr>Agenda</vt:lpstr>
      <vt:lpstr>Why Biomedical Engineering?</vt:lpstr>
      <vt:lpstr>Why Models?</vt:lpstr>
      <vt:lpstr>PowerPoint Presentation</vt:lpstr>
      <vt:lpstr>Determining the Impact of Enzymes on Metabolites*</vt:lpstr>
      <vt:lpstr>Scientific Goals of Modeling in Biology++</vt:lpstr>
      <vt:lpstr>Course Goals</vt:lpstr>
      <vt:lpstr>Instructors</vt:lpstr>
      <vt:lpstr>Grading</vt:lpstr>
      <vt:lpstr>Resources</vt:lpstr>
      <vt:lpstr>Software</vt:lpstr>
      <vt:lpstr>Syllabus</vt:lpstr>
      <vt:lpstr>Biochemistry Basics</vt:lpstr>
      <vt:lpstr>PowerPoint Presentation</vt:lpstr>
      <vt:lpstr>Prokaryotes (3.5B) vs. Eukaryotes (1.5B)</vt:lpstr>
      <vt:lpstr>The central dogma relates DNA, RNA, and protein*.</vt:lpstr>
      <vt:lpstr>PowerPoint Presentation</vt:lpstr>
      <vt:lpstr>Biochemical Pathway: Collection of Reactions on Biomolecules</vt:lpstr>
      <vt:lpstr>Enzyme Inhibition</vt:lpstr>
      <vt:lpstr>Biological Networks++</vt:lpstr>
      <vt:lpstr>Relationships Between Types of Network++ </vt:lpstr>
      <vt:lpstr>Metabolic Network++</vt:lpstr>
      <vt:lpstr>Detailed Metabolic Network</vt:lpstr>
      <vt:lpstr>Chemical Kinetics Basics</vt:lpstr>
      <vt:lpstr>Reversible Reactions &amp; Steady State</vt:lpstr>
      <vt:lpstr>Biochemical Reactions</vt:lpstr>
      <vt:lpstr>Enzymes</vt:lpstr>
      <vt:lpstr>Enzymes and Reaction Kinetics</vt:lpstr>
      <vt:lpstr>Enzyme Inhibition</vt:lpstr>
    </vt:vector>
  </TitlesOfParts>
  <Company>University of Washington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Tricia Caparas</dc:creator>
  <cp:lastModifiedBy>Joseph L. Hellerstein</cp:lastModifiedBy>
  <cp:revision>2280</cp:revision>
  <dcterms:created xsi:type="dcterms:W3CDTF">2008-11-04T22:35:39Z</dcterms:created>
  <dcterms:modified xsi:type="dcterms:W3CDTF">2020-12-26T19:59:44Z</dcterms:modified>
</cp:coreProperties>
</file>